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263" r:id="rId11"/>
    <p:sldId id="299" r:id="rId12"/>
    <p:sldId id="302" r:id="rId13"/>
    <p:sldId id="264" r:id="rId14"/>
    <p:sldId id="266" r:id="rId15"/>
    <p:sldId id="333"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34"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0BC913-9305-4E80-8E67-AA1F4FEC9095}" v="878" dt="2026-01-14T23:49:38.903"/>
    <p1510:client id="{6FE0BA49-DE83-44EB-A73C-0617FC88A2B4}" v="97" dt="2026-01-16T15:49:40.789"/>
    <p1510:client id="{915892AD-0C91-46EE-B99D-935ED0DEF99E}" v="436" dt="2026-01-15T22:56:58.751"/>
    <p1510:client id="{A0F3A8AF-1C87-43D3-8345-15CC08B2DEC0}" v="160" dt="2026-01-16T20:24:27.246"/>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1/16/2026</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jpeg>
</file>

<file path=ppt/media/image22.png>
</file>

<file path=ppt/media/image23.png>
</file>

<file path=ppt/media/image24.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1/16/2026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B3466A-1D8B-B2AF-1D56-B71C7EB45C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80B876-DCE3-38B2-15DF-A48CABAAD1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422EFBA-BC0B-9454-51FF-6386C972305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558147F-4F3A-7148-01D6-C83C50412A1E}"/>
              </a:ext>
            </a:extLst>
          </p:cNvPr>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750685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1/16/2026</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1/16/2026</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1/16/2026</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1/16/2026</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1/16/2026</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1/16/2026</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1/16/2026</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1/16/2026</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1/16/2026</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1/16/2026</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Valdavida/Test-Repo/blob/main/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AValdavida/Test-Repo"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AValdavida/Test-Repo"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Adrián </a:t>
            </a:r>
            <a:r>
              <a:rPr lang="en-US" dirty="0" err="1">
                <a:solidFill>
                  <a:schemeClr val="bg2"/>
                </a:solidFill>
                <a:latin typeface="Abadi"/>
                <a:ea typeface="SF Pro" pitchFamily="2" charset="0"/>
                <a:cs typeface="SF Pro" pitchFamily="2" charset="0"/>
              </a:rPr>
              <a:t>Valdavida</a:t>
            </a:r>
          </a:p>
          <a:p>
            <a:r>
              <a:rPr lang="en-US" dirty="0">
                <a:solidFill>
                  <a:schemeClr val="bg2"/>
                </a:solidFill>
                <a:latin typeface="Abadi"/>
                <a:ea typeface="SF Pro" pitchFamily="2" charset="0"/>
                <a:cs typeface="SF Pro" pitchFamily="2" charset="0"/>
              </a:rPr>
              <a:t>01/2026</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08832" cy="4397241"/>
          </a:xfrm>
          <a:prstGeom prst="rect">
            <a:avLst/>
          </a:prstGeom>
        </p:spPr>
        <p:txBody>
          <a:bodyPr lIns="91440" tIns="45720" rIns="91440" bIns="45720" anchor="t"/>
          <a:lstStyle/>
          <a:p>
            <a:r>
              <a:rPr lang="en-US" sz="2200" dirty="0">
                <a:solidFill>
                  <a:schemeClr val="accent3">
                    <a:lumMod val="25000"/>
                  </a:schemeClr>
                </a:solidFill>
                <a:latin typeface="Abadi"/>
                <a:ea typeface="+mn-lt"/>
                <a:cs typeface="+mn-lt"/>
              </a:rPr>
              <a:t>Identified missing PAYLOAD_MASS → Filled with median → Standardized </a:t>
            </a:r>
            <a:r>
              <a:rPr lang="en-US" sz="2200" err="1">
                <a:solidFill>
                  <a:schemeClr val="accent3">
                    <a:lumMod val="25000"/>
                  </a:schemeClr>
                </a:solidFill>
                <a:latin typeface="Abadi"/>
                <a:ea typeface="+mn-lt"/>
                <a:cs typeface="+mn-lt"/>
              </a:rPr>
              <a:t>Landing_Outcome</a:t>
            </a:r>
            <a:r>
              <a:rPr lang="en-US" sz="2200" dirty="0">
                <a:solidFill>
                  <a:schemeClr val="accent3">
                    <a:lumMod val="25000"/>
                  </a:schemeClr>
                </a:solidFill>
                <a:latin typeface="Abadi"/>
                <a:ea typeface="+mn-lt"/>
                <a:cs typeface="+mn-lt"/>
              </a:rPr>
              <a:t> → Created binary target (1=Success/0=Failure) → One-hot encoded </a:t>
            </a:r>
            <a:r>
              <a:rPr lang="en-US" sz="2200" err="1">
                <a:solidFill>
                  <a:schemeClr val="accent3">
                    <a:lumMod val="25000"/>
                  </a:schemeClr>
                </a:solidFill>
                <a:latin typeface="Abadi"/>
                <a:ea typeface="+mn-lt"/>
                <a:cs typeface="+mn-lt"/>
              </a:rPr>
              <a:t>Launch_Site</a:t>
            </a:r>
            <a:r>
              <a:rPr lang="en-US" sz="2200" dirty="0">
                <a:solidFill>
                  <a:schemeClr val="accent3">
                    <a:lumMod val="25000"/>
                  </a:schemeClr>
                </a:solidFill>
                <a:latin typeface="Abadi"/>
                <a:ea typeface="+mn-lt"/>
                <a:cs typeface="+mn-lt"/>
              </a:rPr>
              <a:t>/Orbit</a:t>
            </a:r>
            <a:endParaRPr lang="en-US" dirty="0">
              <a:solidFill>
                <a:schemeClr val="accent3">
                  <a:lumMod val="25000"/>
                </a:schemeClr>
              </a:solidFill>
              <a:latin typeface="Abadi"/>
            </a:endParaRPr>
          </a:p>
          <a:p>
            <a:pPr marL="0" indent="0" algn="ctr">
              <a:buNone/>
            </a:pPr>
            <a:r>
              <a:rPr lang="en-US" sz="1400" dirty="0">
                <a:solidFill>
                  <a:schemeClr val="accent3">
                    <a:lumMod val="25000"/>
                  </a:schemeClr>
                </a:solidFill>
                <a:latin typeface="Abadi"/>
                <a:ea typeface="+mn-lt"/>
                <a:cs typeface="+mn-lt"/>
              </a:rPr>
              <a:t>Raw datasets → Check </a:t>
            </a:r>
            <a:r>
              <a:rPr lang="en-US" sz="1400" dirty="0" err="1">
                <a:solidFill>
                  <a:schemeClr val="accent3">
                    <a:lumMod val="25000"/>
                  </a:schemeClr>
                </a:solidFill>
                <a:latin typeface="Abadi"/>
                <a:ea typeface="+mn-lt"/>
                <a:cs typeface="+mn-lt"/>
              </a:rPr>
              <a:t>NaN</a:t>
            </a:r>
            <a:r>
              <a:rPr lang="en-US" sz="1400" dirty="0">
                <a:solidFill>
                  <a:schemeClr val="accent3">
                    <a:lumMod val="25000"/>
                  </a:schemeClr>
                </a:solidFill>
                <a:latin typeface="Abadi"/>
                <a:ea typeface="+mn-lt"/>
                <a:cs typeface="+mn-lt"/>
              </a:rPr>
              <a:t>/missing </a:t>
            </a:r>
          </a:p>
          <a:p>
            <a:pPr marL="0" indent="0" algn="ctr">
              <a:buNone/>
            </a:pPr>
            <a:r>
              <a:rPr lang="en-US" sz="1400" dirty="0">
                <a:solidFill>
                  <a:schemeClr val="accent3">
                    <a:lumMod val="25000"/>
                  </a:schemeClr>
                </a:solidFill>
                <a:latin typeface="Abadi"/>
                <a:ea typeface="+mn-lt"/>
                <a:cs typeface="+mn-lt"/>
              </a:rPr>
              <a:t>         ↓</a:t>
            </a:r>
            <a:endParaRPr lang="en-US" sz="1400" dirty="0">
              <a:solidFill>
                <a:schemeClr val="accent3">
                  <a:lumMod val="25000"/>
                </a:schemeClr>
              </a:solidFill>
              <a:latin typeface="Abadi"/>
              <a:ea typeface="Calibri" panose="020F0502020204030204"/>
              <a:cs typeface="Calibri" panose="020F0502020204030204"/>
            </a:endParaRPr>
          </a:p>
          <a:p>
            <a:pPr marL="0" indent="0" algn="ctr">
              <a:buNone/>
            </a:pPr>
            <a:r>
              <a:rPr lang="en-US" sz="1400" dirty="0">
                <a:solidFill>
                  <a:schemeClr val="accent3">
                    <a:lumMod val="25000"/>
                  </a:schemeClr>
                </a:solidFill>
                <a:latin typeface="Abadi"/>
                <a:ea typeface="+mn-lt"/>
                <a:cs typeface="+mn-lt"/>
              </a:rPr>
              <a:t>Fill median → Parse outcomes  </a:t>
            </a:r>
            <a:endParaRPr lang="en-US" sz="1400" dirty="0">
              <a:solidFill>
                <a:schemeClr val="accent3">
                  <a:lumMod val="25000"/>
                </a:schemeClr>
              </a:solidFill>
              <a:latin typeface="Abadi"/>
              <a:ea typeface="Calibri" panose="020F0502020204030204"/>
              <a:cs typeface="Calibri" panose="020F0502020204030204"/>
            </a:endParaRPr>
          </a:p>
          <a:p>
            <a:pPr marL="0" indent="0" algn="ctr">
              <a:buNone/>
            </a:pPr>
            <a:r>
              <a:rPr lang="en-US" sz="1400" dirty="0">
                <a:solidFill>
                  <a:schemeClr val="accent3">
                    <a:lumMod val="25000"/>
                  </a:schemeClr>
                </a:solidFill>
                <a:latin typeface="Abadi"/>
                <a:ea typeface="+mn-lt"/>
                <a:cs typeface="+mn-lt"/>
              </a:rPr>
              <a:t>         ↓</a:t>
            </a:r>
            <a:endParaRPr lang="en-US" sz="1400" dirty="0">
              <a:solidFill>
                <a:schemeClr val="accent3">
                  <a:lumMod val="25000"/>
                </a:schemeClr>
              </a:solidFill>
              <a:latin typeface="Abadi"/>
              <a:ea typeface="Calibri" panose="020F0502020204030204"/>
              <a:cs typeface="Calibri" panose="020F0502020204030204"/>
            </a:endParaRPr>
          </a:p>
          <a:p>
            <a:pPr marL="0" indent="0" algn="ctr">
              <a:buNone/>
            </a:pPr>
            <a:r>
              <a:rPr lang="en-US" sz="1400" dirty="0">
                <a:solidFill>
                  <a:schemeClr val="accent3">
                    <a:lumMod val="25000"/>
                  </a:schemeClr>
                </a:solidFill>
                <a:latin typeface="Abadi"/>
                <a:ea typeface="+mn-lt"/>
                <a:cs typeface="+mn-lt"/>
              </a:rPr>
              <a:t>Binary labels → </a:t>
            </a:r>
            <a:r>
              <a:rPr lang="en-US" sz="1400" dirty="0" err="1">
                <a:solidFill>
                  <a:schemeClr val="accent3">
                    <a:lumMod val="25000"/>
                  </a:schemeClr>
                </a:solidFill>
                <a:latin typeface="Abadi"/>
                <a:ea typeface="+mn-lt"/>
                <a:cs typeface="+mn-lt"/>
              </a:rPr>
              <a:t>pd.get_dummies</a:t>
            </a:r>
            <a:r>
              <a:rPr lang="en-US" sz="1400" dirty="0">
                <a:solidFill>
                  <a:schemeClr val="accent3">
                    <a:lumMod val="25000"/>
                  </a:schemeClr>
                </a:solidFill>
                <a:latin typeface="Abadi"/>
                <a:ea typeface="+mn-lt"/>
                <a:cs typeface="+mn-lt"/>
              </a:rPr>
              <a:t>()</a:t>
            </a:r>
            <a:endParaRPr lang="en-US" sz="1400" dirty="0">
              <a:solidFill>
                <a:schemeClr val="accent3">
                  <a:lumMod val="25000"/>
                </a:schemeClr>
              </a:solidFill>
              <a:latin typeface="Abadi"/>
              <a:ea typeface="Calibri" panose="020F0502020204030204"/>
              <a:cs typeface="Calibri" panose="020F0502020204030204"/>
            </a:endParaRPr>
          </a:p>
          <a:p>
            <a:pPr marL="0" indent="0" algn="ctr">
              <a:buNone/>
            </a:pPr>
            <a:r>
              <a:rPr lang="en-US" sz="1400" dirty="0">
                <a:solidFill>
                  <a:schemeClr val="accent3">
                    <a:lumMod val="25000"/>
                  </a:schemeClr>
                </a:solidFill>
                <a:latin typeface="Abadi"/>
                <a:ea typeface="+mn-lt"/>
                <a:cs typeface="+mn-lt"/>
              </a:rPr>
              <a:t>         ↓</a:t>
            </a:r>
            <a:endParaRPr lang="en-US" sz="1400" dirty="0">
              <a:solidFill>
                <a:schemeClr val="accent3">
                  <a:lumMod val="25000"/>
                </a:schemeClr>
              </a:solidFill>
              <a:latin typeface="Abadi"/>
              <a:ea typeface="Calibri" panose="020F0502020204030204"/>
              <a:cs typeface="Calibri" panose="020F0502020204030204"/>
            </a:endParaRPr>
          </a:p>
          <a:p>
            <a:pPr marL="0" indent="0" algn="ctr">
              <a:buNone/>
            </a:pPr>
            <a:r>
              <a:rPr lang="en-US" sz="1400" u="sng" dirty="0">
                <a:solidFill>
                  <a:schemeClr val="accent3">
                    <a:lumMod val="25000"/>
                  </a:schemeClr>
                </a:solidFill>
                <a:latin typeface="Abadi"/>
                <a:ea typeface="+mn-lt"/>
                <a:cs typeface="+mn-lt"/>
              </a:rPr>
              <a:t>Clean </a:t>
            </a:r>
            <a:r>
              <a:rPr lang="en-US" sz="1400" u="sng" err="1">
                <a:solidFill>
                  <a:schemeClr val="accent3">
                    <a:lumMod val="25000"/>
                  </a:schemeClr>
                </a:solidFill>
                <a:latin typeface="Abadi"/>
                <a:ea typeface="+mn-lt"/>
                <a:cs typeface="+mn-lt"/>
              </a:rPr>
              <a:t>DataFrame</a:t>
            </a:r>
            <a:r>
              <a:rPr lang="en-US" sz="1400" u="sng" dirty="0">
                <a:solidFill>
                  <a:schemeClr val="accent3">
                    <a:lumMod val="25000"/>
                  </a:schemeClr>
                </a:solidFill>
                <a:latin typeface="Abadi"/>
                <a:ea typeface="+mn-lt"/>
                <a:cs typeface="+mn-lt"/>
              </a:rPr>
              <a:t> → Modeling ready</a:t>
            </a:r>
            <a:endParaRPr lang="en-US" sz="1400" u="sng" dirty="0">
              <a:solidFill>
                <a:schemeClr val="accent3">
                  <a:lumMod val="25000"/>
                </a:schemeClr>
              </a:solidFill>
              <a:latin typeface="Abadi"/>
              <a:ea typeface="Calibri" panose="020F0502020204030204"/>
              <a:cs typeface="Calibri" panose="020F0502020204030204"/>
            </a:endParaRPr>
          </a:p>
          <a:p>
            <a:r>
              <a:rPr lang="en-US" sz="2200" u="sng" dirty="0">
                <a:solidFill>
                  <a:srgbClr val="1C7DDB"/>
                </a:solidFill>
                <a:latin typeface="Abadi"/>
                <a:ea typeface="+mn-lt"/>
                <a:cs typeface="+mn-lt"/>
              </a:rPr>
              <a:t>https://github.com/AValdavida/Test-Repo/blob/main/labs-jupyter-spacex-Data%20wrangling.ipynb</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endParaRPr lang="en-US" sz="2400" dirty="0">
              <a:solidFill>
                <a:schemeClr val="accent3">
                  <a:lumMod val="25000"/>
                </a:schemeClr>
              </a:solidFill>
              <a:latin typeface="Abadi"/>
              <a:ea typeface="+mn-lt"/>
              <a:cs typeface="+mn-lt"/>
            </a:endParaRPr>
          </a:p>
          <a:p>
            <a:pPr>
              <a:lnSpc>
                <a:spcPct val="100000"/>
              </a:lnSpc>
              <a:spcBef>
                <a:spcPts val="1400"/>
              </a:spcBef>
            </a:pPr>
            <a:r>
              <a:rPr lang="en-US" sz="2400" dirty="0">
                <a:solidFill>
                  <a:schemeClr val="accent3">
                    <a:lumMod val="25000"/>
                  </a:schemeClr>
                </a:solidFill>
                <a:latin typeface="Abadi"/>
                <a:ea typeface="+mn-lt"/>
                <a:cs typeface="+mn-lt"/>
              </a:rPr>
              <a:t>Folium maps: launch sites success by location (geospatial patterns); Bar charts: success rates by orbit/payload (categorical trends); Scatter plots: payload vs success (correlations); Line charts: success evolution over time (temporal patterns)</a:t>
            </a:r>
            <a:endParaRPr lang="en-US" sz="2400">
              <a:solidFill>
                <a:schemeClr val="accent3">
                  <a:lumMod val="25000"/>
                </a:schemeClr>
              </a:solidFill>
              <a:latin typeface="Abadi"/>
            </a:endParaRPr>
          </a:p>
          <a:p>
            <a:pPr marL="0" indent="0">
              <a:lnSpc>
                <a:spcPct val="100000"/>
              </a:lnSpc>
              <a:spcBef>
                <a:spcPts val="1400"/>
              </a:spcBef>
              <a:buNone/>
            </a:pPr>
            <a:endParaRPr lang="en-US" sz="2400" dirty="0">
              <a:solidFill>
                <a:schemeClr val="accent3">
                  <a:lumMod val="25000"/>
                </a:schemeClr>
              </a:solidFill>
              <a:latin typeface="Abadi"/>
              <a:ea typeface="+mn-lt"/>
              <a:cs typeface="+mn-lt"/>
            </a:endParaRPr>
          </a:p>
          <a:p>
            <a:r>
              <a:rPr lang="en-US" sz="2400" dirty="0">
                <a:latin typeface="Abadi"/>
                <a:ea typeface="+mn-lt"/>
                <a:cs typeface="+mn-lt"/>
                <a:hlinkClick r:id="rId3"/>
              </a:rPr>
              <a:t>https://github.com/AValdavida/Test-Repo/blob/main/edadataviz.ipynb</a:t>
            </a:r>
            <a:endParaRPr lang="en-US" sz="2400">
              <a:latin typeface="Abadi"/>
              <a:ea typeface="+mn-lt"/>
              <a:cs typeface="+mn-lt"/>
            </a:endParaRPr>
          </a:p>
          <a:p>
            <a:endParaRPr lang="en-US" dirty="0">
              <a:ea typeface="Calibri"/>
              <a:cs typeface="Calibri"/>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10FC7D3E-A7C6-AA15-1C14-020F7972F688}"/>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73C5D7B-4F38-5CE0-F869-C54E8FEFF1AC}"/>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B75E48D1-9717-F4CD-CD0D-673EB266769B}"/>
              </a:ext>
            </a:extLst>
          </p:cNvPr>
          <p:cNvSpPr>
            <a:spLocks noGrp="1"/>
          </p:cNvSpPr>
          <p:nvPr>
            <p:ph idx="4294967295"/>
          </p:nvPr>
        </p:nvSpPr>
        <p:spPr>
          <a:xfrm>
            <a:off x="770010" y="1806575"/>
            <a:ext cx="5504095" cy="462675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ea typeface="+mn-lt"/>
                <a:cs typeface="+mn-lt"/>
              </a:rPr>
              <a:t>The SQL queries </a:t>
            </a:r>
            <a:r>
              <a:rPr lang="en-US" sz="2200" dirty="0" err="1">
                <a:solidFill>
                  <a:schemeClr val="accent3">
                    <a:lumMod val="25000"/>
                  </a:schemeClr>
                </a:solidFill>
                <a:latin typeface="Abadi"/>
                <a:ea typeface="+mn-lt"/>
                <a:cs typeface="+mn-lt"/>
              </a:rPr>
              <a:t>i</a:t>
            </a:r>
            <a:r>
              <a:rPr lang="en-US" sz="2200" dirty="0">
                <a:solidFill>
                  <a:schemeClr val="accent3">
                    <a:lumMod val="25000"/>
                  </a:schemeClr>
                </a:solidFill>
                <a:latin typeface="Abadi"/>
                <a:ea typeface="+mn-lt"/>
                <a:cs typeface="+mn-lt"/>
              </a:rPr>
              <a:t> performed are: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900" b="1" dirty="0">
                <a:solidFill>
                  <a:srgbClr val="8250DF"/>
                </a:solidFill>
                <a:latin typeface="Consolas"/>
                <a:ea typeface="+mn-lt"/>
                <a:cs typeface="+mn-lt"/>
              </a:rPr>
              <a:t>%</a:t>
            </a:r>
            <a:r>
              <a:rPr lang="en-US" sz="900" b="1" dirty="0" err="1">
                <a:solidFill>
                  <a:srgbClr val="1A7F37"/>
                </a:solidFill>
                <a:latin typeface="Consolas"/>
                <a:ea typeface="+mn-lt"/>
                <a:cs typeface="+mn-lt"/>
              </a:rPr>
              <a:t>sql</a:t>
            </a:r>
            <a:r>
              <a:rPr lang="en-US" sz="900" dirty="0">
                <a:solidFill>
                  <a:srgbClr val="212121"/>
                </a:solidFill>
                <a:latin typeface="Consolas"/>
                <a:ea typeface="+mn-lt"/>
                <a:cs typeface="+mn-lt"/>
              </a:rPr>
              <a:t> DROP TABLE IF EXISTS SPACEXTABLE;</a:t>
            </a:r>
          </a:p>
          <a:p>
            <a:pPr>
              <a:lnSpc>
                <a:spcPct val="100000"/>
              </a:lnSpc>
              <a:spcBef>
                <a:spcPts val="1400"/>
              </a:spcBef>
            </a:pPr>
            <a:r>
              <a:rPr lang="en-US" sz="900" b="1" dirty="0">
                <a:solidFill>
                  <a:srgbClr val="8250DF"/>
                </a:solidFill>
                <a:latin typeface="Consolas"/>
                <a:ea typeface="+mn-lt"/>
                <a:cs typeface="+mn-lt"/>
              </a:rPr>
              <a:t>%</a:t>
            </a:r>
            <a:r>
              <a:rPr lang="en-US" sz="900" b="1" dirty="0" err="1">
                <a:solidFill>
                  <a:srgbClr val="1A7F37"/>
                </a:solidFill>
                <a:latin typeface="Consolas"/>
                <a:ea typeface="+mn-lt"/>
                <a:cs typeface="+mn-lt"/>
              </a:rPr>
              <a:t>sql</a:t>
            </a:r>
            <a:r>
              <a:rPr lang="en-US" sz="900" dirty="0">
                <a:solidFill>
                  <a:srgbClr val="212121"/>
                </a:solidFill>
                <a:latin typeface="Consolas"/>
                <a:ea typeface="+mn-lt"/>
                <a:cs typeface="+mn-lt"/>
              </a:rPr>
              <a:t> create table SPACEXTABLE as select * from SPACEXTBL where Date is not null</a:t>
            </a:r>
          </a:p>
          <a:p>
            <a:pPr>
              <a:lnSpc>
                <a:spcPct val="100000"/>
              </a:lnSpc>
              <a:spcBef>
                <a:spcPts val="1400"/>
              </a:spcBef>
            </a:pPr>
            <a:r>
              <a:rPr lang="en-US" sz="900" b="1" dirty="0">
                <a:solidFill>
                  <a:srgbClr val="8250DF"/>
                </a:solidFill>
                <a:latin typeface="Consolas"/>
                <a:ea typeface="+mn-lt"/>
                <a:cs typeface="+mn-lt"/>
              </a:rPr>
              <a:t>%</a:t>
            </a:r>
            <a:r>
              <a:rPr lang="en-US" sz="900" b="1" dirty="0" err="1">
                <a:solidFill>
                  <a:srgbClr val="1A7F37"/>
                </a:solidFill>
                <a:latin typeface="Consolas"/>
                <a:ea typeface="+mn-lt"/>
                <a:cs typeface="+mn-lt"/>
              </a:rPr>
              <a:t>sql</a:t>
            </a:r>
            <a:r>
              <a:rPr lang="en-US" sz="900" dirty="0">
                <a:solidFill>
                  <a:srgbClr val="212121"/>
                </a:solidFill>
                <a:latin typeface="Consolas"/>
                <a:ea typeface="+mn-lt"/>
                <a:cs typeface="+mn-lt"/>
              </a:rPr>
              <a:t> SELECT * FROM SPACEXTABLE LIMIT (5);</a:t>
            </a:r>
          </a:p>
          <a:p>
            <a:pPr>
              <a:lnSpc>
                <a:spcPct val="100000"/>
              </a:lnSpc>
              <a:spcBef>
                <a:spcPts val="1400"/>
              </a:spcBef>
            </a:pPr>
            <a:r>
              <a:rPr lang="en-US" sz="900" b="1" dirty="0">
                <a:solidFill>
                  <a:srgbClr val="8250DF"/>
                </a:solidFill>
                <a:latin typeface="Consolas"/>
                <a:ea typeface="+mn-lt"/>
                <a:cs typeface="+mn-lt"/>
              </a:rPr>
              <a:t>%</a:t>
            </a:r>
            <a:r>
              <a:rPr lang="en-US" sz="900" b="1" dirty="0" err="1">
                <a:solidFill>
                  <a:srgbClr val="1A7F37"/>
                </a:solidFill>
                <a:latin typeface="Consolas"/>
                <a:ea typeface="+mn-lt"/>
                <a:cs typeface="+mn-lt"/>
              </a:rPr>
              <a:t>sql</a:t>
            </a:r>
            <a:r>
              <a:rPr lang="en-US" sz="900" dirty="0">
                <a:solidFill>
                  <a:srgbClr val="212121"/>
                </a:solidFill>
                <a:latin typeface="Consolas"/>
                <a:ea typeface="+mn-lt"/>
                <a:cs typeface="+mn-lt"/>
              </a:rPr>
              <a:t> SELECT DISTINCT </a:t>
            </a:r>
            <a:r>
              <a:rPr lang="en-US" sz="900" dirty="0" err="1">
                <a:solidFill>
                  <a:srgbClr val="212121"/>
                </a:solidFill>
                <a:latin typeface="Consolas"/>
                <a:ea typeface="+mn-lt"/>
                <a:cs typeface="+mn-lt"/>
              </a:rPr>
              <a:t>Launch_Site</a:t>
            </a:r>
            <a:r>
              <a:rPr lang="en-US" sz="900" dirty="0">
                <a:solidFill>
                  <a:srgbClr val="212121"/>
                </a:solidFill>
                <a:latin typeface="Consolas"/>
                <a:ea typeface="+mn-lt"/>
                <a:cs typeface="+mn-lt"/>
              </a:rPr>
              <a:t> FROM SPACEXTABLE;</a:t>
            </a:r>
          </a:p>
          <a:p>
            <a:pPr>
              <a:lnSpc>
                <a:spcPct val="100000"/>
              </a:lnSpc>
              <a:spcBef>
                <a:spcPts val="1400"/>
              </a:spcBef>
            </a:pPr>
            <a:r>
              <a:rPr lang="en-US" sz="900" b="1" dirty="0">
                <a:solidFill>
                  <a:srgbClr val="8250DF"/>
                </a:solidFill>
                <a:latin typeface="Consolas"/>
                <a:ea typeface="+mn-lt"/>
                <a:cs typeface="+mn-lt"/>
              </a:rPr>
              <a:t>%</a:t>
            </a:r>
            <a:r>
              <a:rPr lang="en-US" sz="900" b="1" dirty="0" err="1">
                <a:solidFill>
                  <a:srgbClr val="1A7F37"/>
                </a:solidFill>
                <a:latin typeface="Consolas"/>
                <a:ea typeface="+mn-lt"/>
                <a:cs typeface="+mn-lt"/>
              </a:rPr>
              <a:t>sql</a:t>
            </a:r>
            <a:r>
              <a:rPr lang="en-US" sz="900" dirty="0">
                <a:solidFill>
                  <a:srgbClr val="212121"/>
                </a:solidFill>
                <a:latin typeface="Consolas"/>
                <a:ea typeface="+mn-lt"/>
                <a:cs typeface="+mn-lt"/>
              </a:rPr>
              <a:t> SELECT * FROM SPACEXTABLE WHERE </a:t>
            </a:r>
            <a:r>
              <a:rPr lang="en-US" sz="900" dirty="0" err="1">
                <a:solidFill>
                  <a:srgbClr val="212121"/>
                </a:solidFill>
                <a:latin typeface="Consolas"/>
                <a:ea typeface="+mn-lt"/>
                <a:cs typeface="+mn-lt"/>
              </a:rPr>
              <a:t>Launch_Site</a:t>
            </a:r>
            <a:r>
              <a:rPr lang="en-US" sz="900" dirty="0">
                <a:solidFill>
                  <a:srgbClr val="212121"/>
                </a:solidFill>
                <a:latin typeface="Consolas"/>
                <a:ea typeface="+mn-lt"/>
                <a:cs typeface="+mn-lt"/>
              </a:rPr>
              <a:t> LIKE 'CCA%'LIMIT (5);</a:t>
            </a:r>
          </a:p>
          <a:p>
            <a:pPr>
              <a:lnSpc>
                <a:spcPct val="100000"/>
              </a:lnSpc>
              <a:spcBef>
                <a:spcPts val="1400"/>
              </a:spcBef>
            </a:pPr>
            <a:r>
              <a:rPr lang="en-US" sz="900" b="1" dirty="0">
                <a:solidFill>
                  <a:srgbClr val="8250DF"/>
                </a:solidFill>
                <a:latin typeface="Consolas"/>
                <a:ea typeface="+mn-lt"/>
                <a:cs typeface="+mn-lt"/>
              </a:rPr>
              <a:t>%%</a:t>
            </a:r>
            <a:r>
              <a:rPr lang="en-US" sz="900" b="1" dirty="0" err="1">
                <a:solidFill>
                  <a:srgbClr val="1A7F37"/>
                </a:solidFill>
                <a:latin typeface="Consolas"/>
                <a:ea typeface="+mn-lt"/>
                <a:cs typeface="+mn-lt"/>
              </a:rPr>
              <a:t>sql</a:t>
            </a:r>
            <a:r>
              <a:rPr lang="en-US" sz="900" dirty="0">
                <a:solidFill>
                  <a:srgbClr val="212121"/>
                </a:solidFill>
                <a:latin typeface="Consolas"/>
                <a:ea typeface="+mn-lt"/>
                <a:cs typeface="+mn-lt"/>
              </a:rPr>
              <a:t> </a:t>
            </a:r>
            <a:r>
              <a:rPr lang="en-US" sz="900" b="1" dirty="0">
                <a:solidFill>
                  <a:srgbClr val="1A7F37"/>
                </a:solidFill>
                <a:latin typeface="Consolas"/>
                <a:ea typeface="+mn-lt"/>
                <a:cs typeface="+mn-lt"/>
              </a:rPr>
              <a:t>SELECT</a:t>
            </a:r>
            <a:r>
              <a:rPr lang="en-US" sz="900" dirty="0">
                <a:solidFill>
                  <a:srgbClr val="212121"/>
                </a:solidFill>
                <a:latin typeface="Consolas"/>
                <a:ea typeface="+mn-lt"/>
                <a:cs typeface="+mn-lt"/>
              </a:rPr>
              <a:t> </a:t>
            </a:r>
            <a:r>
              <a:rPr lang="en-US" sz="900" b="1" dirty="0">
                <a:solidFill>
                  <a:srgbClr val="1A7F37"/>
                </a:solidFill>
                <a:latin typeface="Consolas"/>
                <a:ea typeface="+mn-lt"/>
                <a:cs typeface="+mn-lt"/>
              </a:rPr>
              <a:t>SUM</a:t>
            </a:r>
            <a:r>
              <a:rPr lang="en-US" sz="900" dirty="0">
                <a:solidFill>
                  <a:srgbClr val="0055AA"/>
                </a:solidFill>
                <a:latin typeface="Consolas"/>
                <a:ea typeface="+mn-lt"/>
                <a:cs typeface="+mn-lt"/>
              </a:rPr>
              <a:t>(</a:t>
            </a:r>
            <a:r>
              <a:rPr lang="en-US" sz="900" dirty="0">
                <a:solidFill>
                  <a:srgbClr val="212121"/>
                </a:solidFill>
                <a:latin typeface="Consolas"/>
                <a:ea typeface="+mn-lt"/>
                <a:cs typeface="+mn-lt"/>
              </a:rPr>
              <a:t>PAYLOAD_MASS__KG_</a:t>
            </a:r>
            <a:r>
              <a:rPr lang="en-US" sz="900" dirty="0">
                <a:solidFill>
                  <a:srgbClr val="0055AA"/>
                </a:solidFill>
                <a:latin typeface="Consolas"/>
                <a:ea typeface="+mn-lt"/>
                <a:cs typeface="+mn-lt"/>
              </a:rPr>
              <a:t>)</a:t>
            </a:r>
            <a:r>
              <a:rPr lang="en-US" sz="900" dirty="0">
                <a:solidFill>
                  <a:srgbClr val="212121"/>
                </a:solidFill>
                <a:latin typeface="Consolas"/>
                <a:ea typeface="+mn-lt"/>
                <a:cs typeface="+mn-lt"/>
              </a:rPr>
              <a:t>
        </a:t>
            </a:r>
            <a:r>
              <a:rPr lang="en-US" sz="900" b="1" dirty="0">
                <a:solidFill>
                  <a:srgbClr val="1A7F37"/>
                </a:solidFill>
                <a:latin typeface="Consolas"/>
                <a:ea typeface="+mn-lt"/>
                <a:cs typeface="+mn-lt"/>
              </a:rPr>
              <a:t>FROM</a:t>
            </a:r>
            <a:r>
              <a:rPr lang="en-US" sz="900" dirty="0">
                <a:solidFill>
                  <a:srgbClr val="212121"/>
                </a:solidFill>
                <a:latin typeface="Consolas"/>
                <a:ea typeface="+mn-lt"/>
                <a:cs typeface="+mn-lt"/>
              </a:rPr>
              <a:t> SPACEXTABLE
       </a:t>
            </a:r>
            <a:r>
              <a:rPr lang="en-US" sz="900" b="1" dirty="0">
                <a:solidFill>
                  <a:srgbClr val="1A7F37"/>
                </a:solidFill>
                <a:latin typeface="Consolas"/>
                <a:ea typeface="+mn-lt"/>
                <a:cs typeface="+mn-lt"/>
              </a:rPr>
              <a:t>WHERE</a:t>
            </a:r>
            <a:r>
              <a:rPr lang="en-US" sz="900" dirty="0">
                <a:solidFill>
                  <a:srgbClr val="212121"/>
                </a:solidFill>
                <a:latin typeface="Consolas"/>
                <a:ea typeface="+mn-lt"/>
                <a:cs typeface="+mn-lt"/>
              </a:rPr>
              <a:t> Customer </a:t>
            </a:r>
            <a:r>
              <a:rPr lang="en-US" sz="900" b="1" dirty="0">
                <a:solidFill>
                  <a:srgbClr val="8250DF"/>
                </a:solidFill>
                <a:latin typeface="Consolas"/>
                <a:ea typeface="+mn-lt"/>
                <a:cs typeface="+mn-lt"/>
              </a:rPr>
              <a:t>=</a:t>
            </a:r>
            <a:r>
              <a:rPr lang="en-US" sz="900" dirty="0">
                <a:solidFill>
                  <a:srgbClr val="212121"/>
                </a:solidFill>
                <a:latin typeface="Consolas"/>
                <a:ea typeface="+mn-lt"/>
                <a:cs typeface="+mn-lt"/>
              </a:rPr>
              <a:t> </a:t>
            </a:r>
            <a:r>
              <a:rPr lang="en-US" sz="900" dirty="0">
                <a:solidFill>
                  <a:srgbClr val="BA2121"/>
                </a:solidFill>
                <a:latin typeface="Consolas"/>
                <a:ea typeface="+mn-lt"/>
                <a:cs typeface="+mn-lt"/>
              </a:rPr>
              <a:t>'NASA (CRS)'</a:t>
            </a:r>
            <a:r>
              <a:rPr lang="en-US" sz="900" dirty="0">
                <a:solidFill>
                  <a:srgbClr val="0055AA"/>
                </a:solidFill>
                <a:latin typeface="Consolas"/>
                <a:ea typeface="+mn-lt"/>
                <a:cs typeface="+mn-lt"/>
              </a:rPr>
              <a:t>;</a:t>
            </a:r>
            <a:endParaRPr lang="en-US" sz="900" dirty="0">
              <a:solidFill>
                <a:srgbClr val="212121"/>
              </a:solidFill>
              <a:latin typeface="Consolas"/>
              <a:ea typeface="+mn-lt"/>
              <a:cs typeface="+mn-lt"/>
            </a:endParaRPr>
          </a:p>
          <a:p>
            <a:pPr>
              <a:lnSpc>
                <a:spcPct val="100000"/>
              </a:lnSpc>
              <a:spcBef>
                <a:spcPts val="1400"/>
              </a:spcBef>
            </a:pPr>
            <a:r>
              <a:rPr lang="en-US" sz="900" b="1" dirty="0">
                <a:solidFill>
                  <a:srgbClr val="8250DF"/>
                </a:solidFill>
                <a:latin typeface="Consolas"/>
                <a:ea typeface="+mn-lt"/>
                <a:cs typeface="+mn-lt"/>
              </a:rPr>
              <a:t>%%</a:t>
            </a:r>
            <a:r>
              <a:rPr lang="en-US" sz="900" b="1" dirty="0" err="1">
                <a:solidFill>
                  <a:srgbClr val="1A7F37"/>
                </a:solidFill>
                <a:latin typeface="Consolas"/>
                <a:ea typeface="+mn-lt"/>
                <a:cs typeface="+mn-lt"/>
              </a:rPr>
              <a:t>sql</a:t>
            </a:r>
            <a:r>
              <a:rPr lang="en-US" sz="900" dirty="0">
                <a:solidFill>
                  <a:srgbClr val="212121"/>
                </a:solidFill>
                <a:latin typeface="Consolas"/>
                <a:ea typeface="+mn-lt"/>
                <a:cs typeface="+mn-lt"/>
              </a:rPr>
              <a:t> </a:t>
            </a:r>
            <a:r>
              <a:rPr lang="en-US" sz="900" b="1" dirty="0">
                <a:solidFill>
                  <a:srgbClr val="1A7F37"/>
                </a:solidFill>
                <a:latin typeface="Consolas"/>
                <a:ea typeface="+mn-lt"/>
                <a:cs typeface="+mn-lt"/>
              </a:rPr>
              <a:t>SELECT</a:t>
            </a:r>
            <a:r>
              <a:rPr lang="en-US" sz="900" dirty="0">
                <a:solidFill>
                  <a:srgbClr val="212121"/>
                </a:solidFill>
                <a:latin typeface="Consolas"/>
                <a:ea typeface="+mn-lt"/>
                <a:cs typeface="+mn-lt"/>
              </a:rPr>
              <a:t> </a:t>
            </a:r>
            <a:r>
              <a:rPr lang="en-US" sz="900" b="1" dirty="0">
                <a:solidFill>
                  <a:srgbClr val="1A7F37"/>
                </a:solidFill>
                <a:latin typeface="Consolas"/>
                <a:ea typeface="+mn-lt"/>
                <a:cs typeface="+mn-lt"/>
              </a:rPr>
              <a:t>AVG</a:t>
            </a:r>
            <a:r>
              <a:rPr lang="en-US" sz="900" dirty="0">
                <a:solidFill>
                  <a:srgbClr val="0055AA"/>
                </a:solidFill>
                <a:latin typeface="Consolas"/>
                <a:ea typeface="+mn-lt"/>
                <a:cs typeface="+mn-lt"/>
              </a:rPr>
              <a:t>(</a:t>
            </a:r>
            <a:r>
              <a:rPr lang="en-US" sz="900" dirty="0">
                <a:solidFill>
                  <a:srgbClr val="212121"/>
                </a:solidFill>
                <a:latin typeface="Consolas"/>
                <a:ea typeface="+mn-lt"/>
                <a:cs typeface="+mn-lt"/>
              </a:rPr>
              <a:t>PAYLOAD_MASS__KG_</a:t>
            </a:r>
            <a:r>
              <a:rPr lang="en-US" sz="900" dirty="0">
                <a:solidFill>
                  <a:srgbClr val="0055AA"/>
                </a:solidFill>
                <a:latin typeface="Consolas"/>
                <a:ea typeface="+mn-lt"/>
                <a:cs typeface="+mn-lt"/>
              </a:rPr>
              <a:t>)</a:t>
            </a:r>
            <a:r>
              <a:rPr lang="en-US" sz="900" dirty="0">
                <a:solidFill>
                  <a:srgbClr val="212121"/>
                </a:solidFill>
                <a:latin typeface="Consolas"/>
                <a:ea typeface="+mn-lt"/>
                <a:cs typeface="+mn-lt"/>
              </a:rPr>
              <a:t>
        </a:t>
            </a:r>
            <a:r>
              <a:rPr lang="en-US" sz="900" b="1" dirty="0">
                <a:solidFill>
                  <a:srgbClr val="1A7F37"/>
                </a:solidFill>
                <a:latin typeface="Consolas"/>
                <a:ea typeface="+mn-lt"/>
                <a:cs typeface="+mn-lt"/>
              </a:rPr>
              <a:t>FROM</a:t>
            </a:r>
            <a:r>
              <a:rPr lang="en-US" sz="900" dirty="0">
                <a:solidFill>
                  <a:srgbClr val="212121"/>
                </a:solidFill>
                <a:latin typeface="Consolas"/>
                <a:ea typeface="+mn-lt"/>
                <a:cs typeface="+mn-lt"/>
              </a:rPr>
              <a:t> SPACEXTABLE
       </a:t>
            </a:r>
            <a:r>
              <a:rPr lang="en-US" sz="900" b="1" dirty="0">
                <a:solidFill>
                  <a:srgbClr val="1A7F37"/>
                </a:solidFill>
                <a:latin typeface="Consolas"/>
                <a:ea typeface="+mn-lt"/>
                <a:cs typeface="+mn-lt"/>
              </a:rPr>
              <a:t>WHERE</a:t>
            </a:r>
            <a:r>
              <a:rPr lang="en-US" sz="900" dirty="0">
                <a:solidFill>
                  <a:srgbClr val="212121"/>
                </a:solidFill>
                <a:latin typeface="Consolas"/>
                <a:ea typeface="+mn-lt"/>
                <a:cs typeface="+mn-lt"/>
              </a:rPr>
              <a:t> </a:t>
            </a:r>
            <a:r>
              <a:rPr lang="en-US" sz="900" dirty="0" err="1">
                <a:solidFill>
                  <a:srgbClr val="212121"/>
                </a:solidFill>
                <a:latin typeface="Consolas"/>
                <a:ea typeface="+mn-lt"/>
                <a:cs typeface="+mn-lt"/>
              </a:rPr>
              <a:t>Booster_Version</a:t>
            </a:r>
            <a:r>
              <a:rPr lang="en-US" sz="900" dirty="0">
                <a:solidFill>
                  <a:srgbClr val="212121"/>
                </a:solidFill>
                <a:latin typeface="Consolas"/>
                <a:ea typeface="+mn-lt"/>
                <a:cs typeface="+mn-lt"/>
              </a:rPr>
              <a:t> </a:t>
            </a:r>
            <a:r>
              <a:rPr lang="en-US" sz="900" b="1" dirty="0">
                <a:solidFill>
                  <a:srgbClr val="8250DF"/>
                </a:solidFill>
                <a:latin typeface="Consolas"/>
                <a:ea typeface="+mn-lt"/>
                <a:cs typeface="+mn-lt"/>
              </a:rPr>
              <a:t>=</a:t>
            </a:r>
            <a:r>
              <a:rPr lang="en-US" sz="900" dirty="0">
                <a:solidFill>
                  <a:srgbClr val="212121"/>
                </a:solidFill>
                <a:latin typeface="Consolas"/>
                <a:ea typeface="+mn-lt"/>
                <a:cs typeface="+mn-lt"/>
              </a:rPr>
              <a:t> </a:t>
            </a:r>
            <a:r>
              <a:rPr lang="en-US" sz="900" dirty="0">
                <a:solidFill>
                  <a:srgbClr val="BA2121"/>
                </a:solidFill>
                <a:latin typeface="Consolas"/>
                <a:ea typeface="+mn-lt"/>
                <a:cs typeface="+mn-lt"/>
              </a:rPr>
              <a:t>'F9 v1.1'</a:t>
            </a:r>
            <a:r>
              <a:rPr lang="en-US" sz="900" dirty="0">
                <a:solidFill>
                  <a:srgbClr val="0055AA"/>
                </a:solidFill>
                <a:latin typeface="Consolas"/>
                <a:ea typeface="+mn-lt"/>
                <a:cs typeface="+mn-lt"/>
              </a:rPr>
              <a:t>;</a:t>
            </a:r>
          </a:p>
          <a:p>
            <a:pPr>
              <a:lnSpc>
                <a:spcPct val="100000"/>
              </a:lnSpc>
              <a:spcBef>
                <a:spcPts val="1400"/>
              </a:spcBef>
            </a:pPr>
            <a:r>
              <a:rPr lang="en-US" sz="900" b="1" dirty="0">
                <a:solidFill>
                  <a:srgbClr val="8250DF"/>
                </a:solidFill>
                <a:latin typeface="Consolas"/>
                <a:ea typeface="+mn-lt"/>
                <a:cs typeface="+mn-lt"/>
              </a:rPr>
              <a:t>%</a:t>
            </a:r>
            <a:r>
              <a:rPr lang="en-US" sz="900" b="1" dirty="0" err="1">
                <a:solidFill>
                  <a:srgbClr val="1A7F37"/>
                </a:solidFill>
                <a:latin typeface="Consolas"/>
                <a:ea typeface="+mn-lt"/>
                <a:cs typeface="+mn-lt"/>
              </a:rPr>
              <a:t>sql</a:t>
            </a:r>
            <a:r>
              <a:rPr lang="en-US" sz="900" dirty="0">
                <a:solidFill>
                  <a:srgbClr val="212121"/>
                </a:solidFill>
                <a:latin typeface="Consolas"/>
                <a:ea typeface="+mn-lt"/>
                <a:cs typeface="+mn-lt"/>
              </a:rPr>
              <a:t> SELECT DISTINCT </a:t>
            </a:r>
            <a:r>
              <a:rPr lang="en-US" sz="900" dirty="0" err="1">
                <a:solidFill>
                  <a:srgbClr val="212121"/>
                </a:solidFill>
                <a:latin typeface="Consolas"/>
                <a:ea typeface="+mn-lt"/>
                <a:cs typeface="+mn-lt"/>
              </a:rPr>
              <a:t>Landing_Outcome</a:t>
            </a:r>
            <a:r>
              <a:rPr lang="en-US" sz="900" dirty="0">
                <a:solidFill>
                  <a:srgbClr val="212121"/>
                </a:solidFill>
                <a:latin typeface="Consolas"/>
                <a:ea typeface="+mn-lt"/>
                <a:cs typeface="+mn-lt"/>
              </a:rPr>
              <a:t> FROM SPACEXTABLE;</a:t>
            </a:r>
            <a:endParaRPr lang="en-US" sz="900" dirty="0">
              <a:solidFill>
                <a:srgbClr val="0055AA"/>
              </a:solidFill>
              <a:latin typeface="Consolas"/>
              <a:ea typeface="+mn-lt"/>
              <a:cs typeface="+mn-lt"/>
            </a:endParaRPr>
          </a:p>
          <a:p>
            <a:pPr>
              <a:lnSpc>
                <a:spcPct val="100000"/>
              </a:lnSpc>
              <a:spcBef>
                <a:spcPts val="1400"/>
              </a:spcBef>
            </a:pPr>
            <a:r>
              <a:rPr lang="en-US" sz="900" b="1" dirty="0">
                <a:solidFill>
                  <a:srgbClr val="8250DF"/>
                </a:solidFill>
                <a:latin typeface="Consolas"/>
                <a:ea typeface="+mn-lt"/>
                <a:cs typeface="+mn-lt"/>
              </a:rPr>
              <a:t>%%</a:t>
            </a:r>
            <a:r>
              <a:rPr lang="en-US" sz="900" b="1" dirty="0" err="1">
                <a:solidFill>
                  <a:srgbClr val="1A7F37"/>
                </a:solidFill>
                <a:latin typeface="Consolas"/>
                <a:ea typeface="+mn-lt"/>
                <a:cs typeface="+mn-lt"/>
              </a:rPr>
              <a:t>sql</a:t>
            </a:r>
            <a:r>
              <a:rPr lang="en-US" sz="900" dirty="0">
                <a:solidFill>
                  <a:srgbClr val="212121"/>
                </a:solidFill>
                <a:latin typeface="Consolas"/>
                <a:ea typeface="+mn-lt"/>
                <a:cs typeface="+mn-lt"/>
              </a:rPr>
              <a:t> </a:t>
            </a:r>
            <a:r>
              <a:rPr lang="en-US" sz="900" b="1" dirty="0">
                <a:solidFill>
                  <a:srgbClr val="1A7F37"/>
                </a:solidFill>
                <a:latin typeface="Consolas"/>
                <a:ea typeface="+mn-lt"/>
                <a:cs typeface="+mn-lt"/>
              </a:rPr>
              <a:t>SELECT</a:t>
            </a:r>
            <a:r>
              <a:rPr lang="en-US" sz="900" dirty="0">
                <a:solidFill>
                  <a:srgbClr val="212121"/>
                </a:solidFill>
                <a:latin typeface="Consolas"/>
                <a:ea typeface="+mn-lt"/>
                <a:cs typeface="+mn-lt"/>
              </a:rPr>
              <a:t> </a:t>
            </a:r>
            <a:r>
              <a:rPr lang="en-US" sz="900" b="1" dirty="0">
                <a:solidFill>
                  <a:srgbClr val="1A7F37"/>
                </a:solidFill>
                <a:latin typeface="Consolas"/>
                <a:ea typeface="+mn-lt"/>
                <a:cs typeface="+mn-lt"/>
              </a:rPr>
              <a:t>MIN</a:t>
            </a:r>
            <a:r>
              <a:rPr lang="en-US" sz="900" dirty="0">
                <a:solidFill>
                  <a:srgbClr val="0055AA"/>
                </a:solidFill>
                <a:latin typeface="Consolas"/>
                <a:ea typeface="+mn-lt"/>
                <a:cs typeface="+mn-lt"/>
              </a:rPr>
              <a:t>(</a:t>
            </a:r>
            <a:r>
              <a:rPr lang="en-US" sz="900" dirty="0">
                <a:solidFill>
                  <a:srgbClr val="212121"/>
                </a:solidFill>
                <a:latin typeface="Consolas"/>
                <a:ea typeface="+mn-lt"/>
                <a:cs typeface="+mn-lt"/>
              </a:rPr>
              <a:t>DATE</a:t>
            </a:r>
            <a:r>
              <a:rPr lang="en-US" sz="900" dirty="0">
                <a:solidFill>
                  <a:srgbClr val="0055AA"/>
                </a:solidFill>
                <a:latin typeface="Consolas"/>
                <a:ea typeface="+mn-lt"/>
                <a:cs typeface="+mn-lt"/>
              </a:rPr>
              <a:t>)</a:t>
            </a:r>
            <a:r>
              <a:rPr lang="en-US" sz="900" dirty="0">
                <a:solidFill>
                  <a:srgbClr val="212121"/>
                </a:solidFill>
                <a:latin typeface="Consolas"/>
                <a:ea typeface="+mn-lt"/>
                <a:cs typeface="+mn-lt"/>
              </a:rPr>
              <a:t> 
        </a:t>
            </a:r>
            <a:r>
              <a:rPr lang="en-US" sz="900" b="1" dirty="0">
                <a:solidFill>
                  <a:srgbClr val="1A7F37"/>
                </a:solidFill>
                <a:latin typeface="Consolas"/>
                <a:ea typeface="+mn-lt"/>
                <a:cs typeface="+mn-lt"/>
              </a:rPr>
              <a:t>FROM</a:t>
            </a:r>
            <a:r>
              <a:rPr lang="en-US" sz="900" dirty="0">
                <a:solidFill>
                  <a:srgbClr val="212121"/>
                </a:solidFill>
                <a:latin typeface="Consolas"/>
                <a:ea typeface="+mn-lt"/>
                <a:cs typeface="+mn-lt"/>
              </a:rPr>
              <a:t> SPACEXTABLE
       </a:t>
            </a:r>
            <a:r>
              <a:rPr lang="en-US" sz="900" b="1" dirty="0">
                <a:solidFill>
                  <a:srgbClr val="1A7F37"/>
                </a:solidFill>
                <a:latin typeface="Consolas"/>
                <a:ea typeface="+mn-lt"/>
                <a:cs typeface="+mn-lt"/>
              </a:rPr>
              <a:t>WHERE</a:t>
            </a:r>
            <a:r>
              <a:rPr lang="en-US" sz="900" dirty="0">
                <a:solidFill>
                  <a:srgbClr val="212121"/>
                </a:solidFill>
                <a:latin typeface="Consolas"/>
                <a:ea typeface="+mn-lt"/>
                <a:cs typeface="+mn-lt"/>
              </a:rPr>
              <a:t> </a:t>
            </a:r>
            <a:r>
              <a:rPr lang="en-US" sz="900" dirty="0" err="1">
                <a:solidFill>
                  <a:srgbClr val="212121"/>
                </a:solidFill>
                <a:latin typeface="Consolas"/>
                <a:ea typeface="+mn-lt"/>
                <a:cs typeface="+mn-lt"/>
              </a:rPr>
              <a:t>Landing_Outcome</a:t>
            </a:r>
            <a:r>
              <a:rPr lang="en-US" sz="900" dirty="0">
                <a:solidFill>
                  <a:srgbClr val="212121"/>
                </a:solidFill>
                <a:latin typeface="Consolas"/>
                <a:ea typeface="+mn-lt"/>
                <a:cs typeface="+mn-lt"/>
              </a:rPr>
              <a:t> </a:t>
            </a:r>
            <a:r>
              <a:rPr lang="en-US" sz="900" b="1" dirty="0">
                <a:solidFill>
                  <a:srgbClr val="8250DF"/>
                </a:solidFill>
                <a:latin typeface="Consolas"/>
                <a:ea typeface="+mn-lt"/>
                <a:cs typeface="+mn-lt"/>
              </a:rPr>
              <a:t>=</a:t>
            </a:r>
            <a:r>
              <a:rPr lang="en-US" sz="900" dirty="0">
                <a:solidFill>
                  <a:srgbClr val="212121"/>
                </a:solidFill>
                <a:latin typeface="Consolas"/>
                <a:ea typeface="+mn-lt"/>
                <a:cs typeface="+mn-lt"/>
              </a:rPr>
              <a:t> </a:t>
            </a:r>
            <a:r>
              <a:rPr lang="en-US" sz="900" dirty="0">
                <a:solidFill>
                  <a:srgbClr val="BA2121"/>
                </a:solidFill>
                <a:latin typeface="Consolas"/>
                <a:ea typeface="+mn-lt"/>
                <a:cs typeface="+mn-lt"/>
              </a:rPr>
              <a:t>'Success (ground pad)'</a:t>
            </a:r>
            <a:r>
              <a:rPr lang="en-US" sz="900" dirty="0">
                <a:solidFill>
                  <a:srgbClr val="0055AA"/>
                </a:solidFill>
                <a:latin typeface="Consolas"/>
                <a:ea typeface="+mn-lt"/>
                <a:cs typeface="+mn-lt"/>
              </a:rPr>
              <a:t>;</a:t>
            </a:r>
            <a:endParaRPr lang="en-US" sz="900" dirty="0">
              <a:solidFill>
                <a:srgbClr val="212121"/>
              </a:solidFill>
              <a:latin typeface="Consolas"/>
              <a:ea typeface="+mn-lt"/>
              <a:cs typeface="+mn-lt"/>
            </a:endParaRPr>
          </a:p>
          <a:p>
            <a:pPr>
              <a:lnSpc>
                <a:spcPct val="100000"/>
              </a:lnSpc>
              <a:spcBef>
                <a:spcPts val="1400"/>
              </a:spcBef>
            </a:pPr>
            <a:endParaRPr lang="en-US" sz="1000" dirty="0">
              <a:solidFill>
                <a:srgbClr val="212121"/>
              </a:solidFill>
              <a:latin typeface="Consolas"/>
              <a:ea typeface="Calibri" panose="020F0502020204030204"/>
              <a:cs typeface="Calibri" panose="020F0502020204030204"/>
            </a:endParaRPr>
          </a:p>
          <a:p>
            <a:pPr marL="0" indent="0">
              <a:lnSpc>
                <a:spcPct val="100000"/>
              </a:lnSpc>
              <a:spcBef>
                <a:spcPts val="1400"/>
              </a:spcBef>
              <a:buNone/>
            </a:pPr>
            <a:endParaRPr lang="en-US" sz="2200" u="sng" dirty="0">
              <a:solidFill>
                <a:srgbClr val="1C7DDB"/>
              </a:solidFill>
              <a:latin typeface="Abadi"/>
              <a:ea typeface="Calibri" panose="020F0502020204030204"/>
              <a:cs typeface="Calibri" panose="020F0502020204030204"/>
            </a:endParaRPr>
          </a:p>
          <a:p>
            <a:endParaRPr lang="en-US"/>
          </a:p>
          <a:p>
            <a:endParaRPr lang="en-US">
              <a:ea typeface="Calibri" panose="020F0502020204030204"/>
              <a:cs typeface="Calibri" panose="020F0502020204030204"/>
            </a:endParaRPr>
          </a:p>
          <a:p>
            <a:endParaRPr lang="en-US">
              <a:ea typeface="Calibri" panose="020F0502020204030204"/>
              <a:cs typeface="Calibri" panose="020F0502020204030204"/>
            </a:endParaRPr>
          </a:p>
        </p:txBody>
      </p:sp>
      <p:sp>
        <p:nvSpPr>
          <p:cNvPr id="3" name="Title 1">
            <a:extLst>
              <a:ext uri="{FF2B5EF4-FFF2-40B4-BE49-F238E27FC236}">
                <a16:creationId xmlns:a16="http://schemas.microsoft.com/office/drawing/2014/main" id="{8D62B727-42E9-39D8-C5B7-3FED908755F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Box 5">
            <a:extLst>
              <a:ext uri="{FF2B5EF4-FFF2-40B4-BE49-F238E27FC236}">
                <a16:creationId xmlns:a16="http://schemas.microsoft.com/office/drawing/2014/main" id="{237721D3-2F4F-65A6-4EC8-C3236FF606C1}"/>
              </a:ext>
            </a:extLst>
          </p:cNvPr>
          <p:cNvSpPr txBox="1"/>
          <p:nvPr/>
        </p:nvSpPr>
        <p:spPr>
          <a:xfrm>
            <a:off x="6557210" y="1902704"/>
            <a:ext cx="4726623" cy="55964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spcBef>
                <a:spcPts val="1400"/>
              </a:spcBef>
              <a:buFont typeface="Arial"/>
              <a:buChar char="•"/>
            </a:pPr>
            <a:r>
              <a:rPr lang="en-US" sz="900" b="1" dirty="0">
                <a:solidFill>
                  <a:srgbClr val="8250DF"/>
                </a:solidFill>
                <a:latin typeface="Consolas"/>
              </a:rPr>
              <a:t>%%</a:t>
            </a:r>
            <a:r>
              <a:rPr lang="en-US" sz="900" b="1" err="1">
                <a:solidFill>
                  <a:srgbClr val="1A7F37"/>
                </a:solidFill>
                <a:latin typeface="Consolas"/>
              </a:rPr>
              <a:t>sql</a:t>
            </a:r>
            <a:r>
              <a:rPr lang="en-US" sz="900" dirty="0">
                <a:solidFill>
                  <a:srgbClr val="212121"/>
                </a:solidFill>
                <a:latin typeface="Consolas"/>
              </a:rPr>
              <a:t> </a:t>
            </a:r>
            <a:r>
              <a:rPr lang="en-US" sz="900" b="1" dirty="0">
                <a:solidFill>
                  <a:srgbClr val="1A7F37"/>
                </a:solidFill>
                <a:latin typeface="Consolas"/>
              </a:rPr>
              <a:t>SELECT</a:t>
            </a:r>
            <a:r>
              <a:rPr lang="en-US" sz="900" dirty="0">
                <a:solidFill>
                  <a:srgbClr val="212121"/>
                </a:solidFill>
                <a:latin typeface="Consolas"/>
              </a:rPr>
              <a:t> </a:t>
            </a:r>
            <a:r>
              <a:rPr lang="en-US" sz="900" err="1">
                <a:solidFill>
                  <a:srgbClr val="212121"/>
                </a:solidFill>
                <a:latin typeface="Consolas"/>
              </a:rPr>
              <a:t>Booster_Version</a:t>
            </a:r>
            <a:r>
              <a:rPr lang="en-US" sz="900" err="1">
                <a:solidFill>
                  <a:srgbClr val="0055AA"/>
                </a:solidFill>
                <a:latin typeface="Consolas"/>
              </a:rPr>
              <a:t>,</a:t>
            </a:r>
            <a:r>
              <a:rPr lang="en-US" sz="900" err="1">
                <a:solidFill>
                  <a:srgbClr val="212121"/>
                </a:solidFill>
                <a:latin typeface="Consolas"/>
              </a:rPr>
              <a:t>Payload</a:t>
            </a:r>
            <a:r>
              <a:rPr lang="en-US" sz="900" dirty="0">
                <a:solidFill>
                  <a:srgbClr val="212121"/>
                </a:solidFill>
                <a:latin typeface="Consolas"/>
              </a:rPr>
              <a:t>
        </a:t>
            </a:r>
            <a:r>
              <a:rPr lang="en-US" sz="900" b="1" dirty="0">
                <a:solidFill>
                  <a:srgbClr val="1A7F37"/>
                </a:solidFill>
                <a:latin typeface="Consolas"/>
              </a:rPr>
              <a:t>FROM</a:t>
            </a:r>
            <a:r>
              <a:rPr lang="en-US" sz="900" dirty="0">
                <a:solidFill>
                  <a:srgbClr val="212121"/>
                </a:solidFill>
                <a:latin typeface="Consolas"/>
              </a:rPr>
              <a:t> SPACEXTABLE
       </a:t>
            </a:r>
            <a:r>
              <a:rPr lang="en-US" sz="900" b="1" dirty="0">
                <a:solidFill>
                  <a:srgbClr val="1A7F37"/>
                </a:solidFill>
                <a:latin typeface="Consolas"/>
              </a:rPr>
              <a:t>WHERE</a:t>
            </a:r>
            <a:r>
              <a:rPr lang="en-US" sz="900" dirty="0">
                <a:solidFill>
                  <a:srgbClr val="212121"/>
                </a:solidFill>
                <a:latin typeface="Consolas"/>
              </a:rPr>
              <a:t> PAYLOAD_MASS__KG_ </a:t>
            </a:r>
            <a:r>
              <a:rPr lang="en-US" sz="900" b="1" dirty="0">
                <a:solidFill>
                  <a:srgbClr val="1A7F37"/>
                </a:solidFill>
                <a:latin typeface="Consolas"/>
              </a:rPr>
              <a:t>BETWEEN</a:t>
            </a:r>
            <a:r>
              <a:rPr lang="en-US" sz="900" dirty="0">
                <a:solidFill>
                  <a:srgbClr val="212121"/>
                </a:solidFill>
                <a:latin typeface="Consolas"/>
              </a:rPr>
              <a:t> </a:t>
            </a:r>
            <a:r>
              <a:rPr lang="en-US" sz="900" dirty="0">
                <a:solidFill>
                  <a:srgbClr val="BA2121"/>
                </a:solidFill>
                <a:latin typeface="Consolas"/>
              </a:rPr>
              <a:t>'4000'</a:t>
            </a:r>
            <a:r>
              <a:rPr lang="en-US" sz="900" dirty="0">
                <a:solidFill>
                  <a:srgbClr val="212121"/>
                </a:solidFill>
                <a:latin typeface="Consolas"/>
              </a:rPr>
              <a:t> </a:t>
            </a:r>
            <a:r>
              <a:rPr lang="en-US" sz="900" b="1" dirty="0">
                <a:solidFill>
                  <a:srgbClr val="1A7F37"/>
                </a:solidFill>
                <a:latin typeface="Consolas"/>
              </a:rPr>
              <a:t>AND</a:t>
            </a:r>
            <a:r>
              <a:rPr lang="en-US" sz="900" dirty="0">
                <a:solidFill>
                  <a:srgbClr val="212121"/>
                </a:solidFill>
                <a:latin typeface="Consolas"/>
              </a:rPr>
              <a:t> </a:t>
            </a:r>
            <a:r>
              <a:rPr lang="en-US" sz="900" dirty="0">
                <a:solidFill>
                  <a:srgbClr val="BA2121"/>
                </a:solidFill>
                <a:latin typeface="Consolas"/>
              </a:rPr>
              <a:t>'6000'</a:t>
            </a:r>
            <a:r>
              <a:rPr lang="en-US" sz="900" dirty="0">
                <a:solidFill>
                  <a:srgbClr val="212121"/>
                </a:solidFill>
                <a:latin typeface="Consolas"/>
              </a:rPr>
              <a:t>
         </a:t>
            </a:r>
            <a:r>
              <a:rPr lang="en-US" sz="900" b="1" dirty="0">
                <a:solidFill>
                  <a:srgbClr val="1A7F37"/>
                </a:solidFill>
                <a:latin typeface="Consolas"/>
              </a:rPr>
              <a:t>AND</a:t>
            </a:r>
            <a:r>
              <a:rPr lang="en-US" sz="900" dirty="0">
                <a:solidFill>
                  <a:srgbClr val="212121"/>
                </a:solidFill>
                <a:latin typeface="Consolas"/>
              </a:rPr>
              <a:t> </a:t>
            </a:r>
            <a:r>
              <a:rPr lang="en-US" sz="900" err="1">
                <a:solidFill>
                  <a:srgbClr val="212121"/>
                </a:solidFill>
                <a:latin typeface="Consolas"/>
              </a:rPr>
              <a:t>Landing_Outcome</a:t>
            </a:r>
            <a:r>
              <a:rPr lang="en-US" sz="900" dirty="0">
                <a:solidFill>
                  <a:srgbClr val="212121"/>
                </a:solidFill>
                <a:latin typeface="Consolas"/>
              </a:rPr>
              <a:t> </a:t>
            </a:r>
            <a:r>
              <a:rPr lang="en-US" sz="900" b="1" dirty="0">
                <a:solidFill>
                  <a:srgbClr val="8250DF"/>
                </a:solidFill>
                <a:latin typeface="Consolas"/>
              </a:rPr>
              <a:t>=</a:t>
            </a:r>
            <a:r>
              <a:rPr lang="en-US" sz="900" dirty="0">
                <a:solidFill>
                  <a:srgbClr val="212121"/>
                </a:solidFill>
                <a:latin typeface="Consolas"/>
              </a:rPr>
              <a:t> </a:t>
            </a:r>
            <a:r>
              <a:rPr lang="en-US" sz="900" dirty="0">
                <a:solidFill>
                  <a:srgbClr val="BA2121"/>
                </a:solidFill>
                <a:latin typeface="Consolas"/>
              </a:rPr>
              <a:t>'Success (drone ship)'</a:t>
            </a:r>
            <a:r>
              <a:rPr lang="en-US" sz="900" dirty="0">
                <a:solidFill>
                  <a:srgbClr val="0055AA"/>
                </a:solidFill>
                <a:latin typeface="Consolas"/>
              </a:rPr>
              <a:t>;</a:t>
            </a:r>
            <a:endParaRPr lang="en-US" sz="900">
              <a:latin typeface="Consolas"/>
            </a:endParaRPr>
          </a:p>
          <a:p>
            <a:pPr marL="285750" indent="-285750">
              <a:spcBef>
                <a:spcPts val="1400"/>
              </a:spcBef>
              <a:buFont typeface="Arial"/>
              <a:buChar char="•"/>
            </a:pPr>
            <a:r>
              <a:rPr lang="en-US" sz="900" b="1" dirty="0">
                <a:solidFill>
                  <a:srgbClr val="8250DF"/>
                </a:solidFill>
                <a:latin typeface="Consolas"/>
                <a:ea typeface="Calibri"/>
                <a:cs typeface="Calibri"/>
              </a:rPr>
              <a:t>%</a:t>
            </a:r>
            <a:r>
              <a:rPr lang="en-US" sz="900" b="1" err="1">
                <a:solidFill>
                  <a:srgbClr val="1A7F37"/>
                </a:solidFill>
                <a:latin typeface="Consolas"/>
                <a:ea typeface="Calibri"/>
                <a:cs typeface="Calibri"/>
              </a:rPr>
              <a:t>sql</a:t>
            </a:r>
            <a:r>
              <a:rPr lang="en-US" sz="900" dirty="0">
                <a:solidFill>
                  <a:srgbClr val="212121"/>
                </a:solidFill>
                <a:latin typeface="Consolas"/>
                <a:ea typeface="Calibri"/>
                <a:cs typeface="Calibri"/>
              </a:rPr>
              <a:t> SELECT DISTINCT </a:t>
            </a:r>
            <a:r>
              <a:rPr lang="en-US" sz="900" err="1">
                <a:solidFill>
                  <a:srgbClr val="212121"/>
                </a:solidFill>
                <a:latin typeface="Consolas"/>
                <a:ea typeface="Calibri"/>
                <a:cs typeface="Calibri"/>
              </a:rPr>
              <a:t>Mission_Outcome</a:t>
            </a:r>
            <a:r>
              <a:rPr lang="en-US" sz="900" dirty="0">
                <a:solidFill>
                  <a:srgbClr val="212121"/>
                </a:solidFill>
                <a:latin typeface="Consolas"/>
                <a:ea typeface="Calibri"/>
                <a:cs typeface="Calibri"/>
              </a:rPr>
              <a:t> FROM SPACEXTABLE;</a:t>
            </a:r>
            <a:endParaRPr lang="en-US" sz="900" dirty="0">
              <a:solidFill>
                <a:srgbClr val="0055AA"/>
              </a:solidFill>
              <a:latin typeface="Consolas"/>
              <a:ea typeface="Calibri"/>
              <a:cs typeface="Calibri"/>
            </a:endParaRPr>
          </a:p>
          <a:p>
            <a:pPr marL="285750" indent="-285750">
              <a:spcBef>
                <a:spcPts val="1400"/>
              </a:spcBef>
              <a:buFont typeface="Arial"/>
              <a:buChar char="•"/>
            </a:pPr>
            <a:r>
              <a:rPr lang="en-US" sz="900" b="1" dirty="0">
                <a:solidFill>
                  <a:srgbClr val="8250DF"/>
                </a:solidFill>
                <a:latin typeface="Consolas"/>
                <a:ea typeface="Calibri"/>
                <a:cs typeface="Calibri"/>
              </a:rPr>
              <a:t>%%</a:t>
            </a:r>
            <a:r>
              <a:rPr lang="en-US" sz="900" b="1" dirty="0" err="1">
                <a:solidFill>
                  <a:srgbClr val="1A7F37"/>
                </a:solidFill>
                <a:latin typeface="Consolas"/>
                <a:ea typeface="Calibri"/>
                <a:cs typeface="Calibri"/>
              </a:rPr>
              <a:t>sql</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SELECT</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COUNT</a:t>
            </a:r>
            <a:r>
              <a:rPr lang="en-US" sz="900" dirty="0">
                <a:solidFill>
                  <a:srgbClr val="0055AA"/>
                </a:solidFill>
                <a:latin typeface="Consolas"/>
                <a:ea typeface="Calibri"/>
                <a:cs typeface="Calibri"/>
              </a:rPr>
              <a:t>(</a:t>
            </a:r>
            <a:r>
              <a:rPr lang="en-US" sz="900" b="1" dirty="0">
                <a:solidFill>
                  <a:srgbClr val="1A7F37"/>
                </a:solidFill>
                <a:latin typeface="Consolas"/>
                <a:ea typeface="Calibri"/>
                <a:cs typeface="Calibri"/>
              </a:rPr>
              <a:t>CASE</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WHEN</a:t>
            </a:r>
            <a:r>
              <a:rPr lang="en-US" sz="900" dirty="0">
                <a:solidFill>
                  <a:srgbClr val="212121"/>
                </a:solidFill>
                <a:latin typeface="Consolas"/>
                <a:ea typeface="Calibri"/>
                <a:cs typeface="Calibri"/>
              </a:rPr>
              <a:t> </a:t>
            </a:r>
            <a:r>
              <a:rPr lang="en-US" sz="900" dirty="0" err="1">
                <a:solidFill>
                  <a:srgbClr val="212121"/>
                </a:solidFill>
                <a:latin typeface="Consolas"/>
                <a:ea typeface="Calibri"/>
                <a:cs typeface="Calibri"/>
              </a:rPr>
              <a:t>Mission_Outcome</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like</a:t>
            </a:r>
            <a:r>
              <a:rPr lang="en-US" sz="900" dirty="0">
                <a:solidFill>
                  <a:srgbClr val="212121"/>
                </a:solidFill>
                <a:latin typeface="Consolas"/>
                <a:ea typeface="Calibri"/>
                <a:cs typeface="Calibri"/>
              </a:rPr>
              <a:t> </a:t>
            </a:r>
            <a:r>
              <a:rPr lang="en-US" sz="900" dirty="0">
                <a:solidFill>
                  <a:srgbClr val="BA2121"/>
                </a:solidFill>
                <a:latin typeface="Consolas"/>
                <a:ea typeface="Calibri"/>
                <a:cs typeface="Calibri"/>
              </a:rPr>
              <a:t>'%Success%'</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THEN</a:t>
            </a:r>
            <a:r>
              <a:rPr lang="en-US" sz="900" dirty="0">
                <a:solidFill>
                  <a:srgbClr val="212121"/>
                </a:solidFill>
                <a:latin typeface="Consolas"/>
                <a:ea typeface="Calibri"/>
                <a:cs typeface="Calibri"/>
              </a:rPr>
              <a:t> </a:t>
            </a:r>
            <a:r>
              <a:rPr lang="en-US" sz="900" dirty="0">
                <a:solidFill>
                  <a:srgbClr val="1A7F37"/>
                </a:solidFill>
                <a:latin typeface="Consolas"/>
                <a:ea typeface="Calibri"/>
                <a:cs typeface="Calibri"/>
              </a:rPr>
              <a:t>1</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END</a:t>
            </a:r>
            <a:r>
              <a:rPr lang="en-US" sz="900" dirty="0">
                <a:solidFill>
                  <a:srgbClr val="0055AA"/>
                </a:solidFill>
                <a:latin typeface="Consolas"/>
                <a:ea typeface="Calibri"/>
                <a:cs typeface="Calibri"/>
              </a:rPr>
              <a:t>)</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AS</a:t>
            </a:r>
            <a:r>
              <a:rPr lang="en-US" sz="900" dirty="0">
                <a:solidFill>
                  <a:srgbClr val="212121"/>
                </a:solidFill>
                <a:latin typeface="Consolas"/>
                <a:ea typeface="Calibri"/>
                <a:cs typeface="Calibri"/>
              </a:rPr>
              <a:t> Successes</a:t>
            </a:r>
            <a:r>
              <a:rPr lang="en-US" sz="900" dirty="0">
                <a:solidFill>
                  <a:srgbClr val="0055AA"/>
                </a:solidFill>
                <a:latin typeface="Consolas"/>
                <a:ea typeface="Calibri"/>
                <a:cs typeface="Calibri"/>
              </a:rPr>
              <a:t>,</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COUNT</a:t>
            </a:r>
            <a:r>
              <a:rPr lang="en-US" sz="900" dirty="0">
                <a:solidFill>
                  <a:srgbClr val="0055AA"/>
                </a:solidFill>
                <a:latin typeface="Consolas"/>
                <a:ea typeface="Calibri"/>
                <a:cs typeface="Calibri"/>
              </a:rPr>
              <a:t>(</a:t>
            </a:r>
            <a:r>
              <a:rPr lang="en-US" sz="900" b="1" dirty="0">
                <a:solidFill>
                  <a:srgbClr val="1A7F37"/>
                </a:solidFill>
                <a:latin typeface="Consolas"/>
                <a:ea typeface="Calibri"/>
                <a:cs typeface="Calibri"/>
              </a:rPr>
              <a:t>CASE</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WHEN</a:t>
            </a:r>
            <a:r>
              <a:rPr lang="en-US" sz="900" dirty="0">
                <a:solidFill>
                  <a:srgbClr val="212121"/>
                </a:solidFill>
                <a:latin typeface="Consolas"/>
                <a:ea typeface="Calibri"/>
                <a:cs typeface="Calibri"/>
              </a:rPr>
              <a:t> </a:t>
            </a:r>
            <a:r>
              <a:rPr lang="en-US" sz="900" dirty="0" err="1">
                <a:solidFill>
                  <a:srgbClr val="212121"/>
                </a:solidFill>
                <a:latin typeface="Consolas"/>
                <a:ea typeface="Calibri"/>
                <a:cs typeface="Calibri"/>
              </a:rPr>
              <a:t>Mission_Outcome</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like</a:t>
            </a:r>
            <a:r>
              <a:rPr lang="en-US" sz="900" dirty="0">
                <a:solidFill>
                  <a:srgbClr val="212121"/>
                </a:solidFill>
                <a:latin typeface="Consolas"/>
                <a:ea typeface="Calibri"/>
                <a:cs typeface="Calibri"/>
              </a:rPr>
              <a:t> </a:t>
            </a:r>
            <a:r>
              <a:rPr lang="en-US" sz="900" dirty="0">
                <a:solidFill>
                  <a:srgbClr val="BA2121"/>
                </a:solidFill>
                <a:latin typeface="Consolas"/>
                <a:ea typeface="Calibri"/>
                <a:cs typeface="Calibri"/>
              </a:rPr>
              <a:t>'%fail%'</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THEN</a:t>
            </a:r>
            <a:r>
              <a:rPr lang="en-US" sz="900" dirty="0">
                <a:solidFill>
                  <a:srgbClr val="212121"/>
                </a:solidFill>
                <a:latin typeface="Consolas"/>
                <a:ea typeface="Calibri"/>
                <a:cs typeface="Calibri"/>
              </a:rPr>
              <a:t> </a:t>
            </a:r>
            <a:r>
              <a:rPr lang="en-US" sz="900" dirty="0">
                <a:solidFill>
                  <a:srgbClr val="1A7F37"/>
                </a:solidFill>
                <a:latin typeface="Consolas"/>
                <a:ea typeface="Calibri"/>
                <a:cs typeface="Calibri"/>
              </a:rPr>
              <a:t>1</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END</a:t>
            </a:r>
            <a:r>
              <a:rPr lang="en-US" sz="900" dirty="0">
                <a:solidFill>
                  <a:srgbClr val="0055AA"/>
                </a:solidFill>
                <a:latin typeface="Consolas"/>
                <a:ea typeface="Calibri"/>
                <a:cs typeface="Calibri"/>
              </a:rPr>
              <a:t>)</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AS</a:t>
            </a:r>
            <a:r>
              <a:rPr lang="en-US" sz="900" dirty="0">
                <a:solidFill>
                  <a:srgbClr val="212121"/>
                </a:solidFill>
                <a:latin typeface="Consolas"/>
                <a:ea typeface="Calibri"/>
                <a:cs typeface="Calibri"/>
              </a:rPr>
              <a:t> Failures
</a:t>
            </a:r>
            <a:r>
              <a:rPr lang="en-US" sz="900" b="1" dirty="0">
                <a:solidFill>
                  <a:srgbClr val="1A7F37"/>
                </a:solidFill>
                <a:latin typeface="Consolas"/>
                <a:ea typeface="Calibri"/>
                <a:cs typeface="Calibri"/>
              </a:rPr>
              <a:t>FROM</a:t>
            </a:r>
            <a:r>
              <a:rPr lang="en-US" sz="900" dirty="0">
                <a:solidFill>
                  <a:srgbClr val="212121"/>
                </a:solidFill>
                <a:latin typeface="Consolas"/>
                <a:ea typeface="Calibri"/>
                <a:cs typeface="Calibri"/>
              </a:rPr>
              <a:t> SPACEXTABLE</a:t>
            </a:r>
            <a:r>
              <a:rPr lang="en-US" sz="900" dirty="0">
                <a:solidFill>
                  <a:srgbClr val="0055AA"/>
                </a:solidFill>
                <a:latin typeface="Consolas"/>
                <a:ea typeface="Calibri"/>
                <a:cs typeface="Calibri"/>
              </a:rPr>
              <a:t>;</a:t>
            </a:r>
            <a:endParaRPr lang="en-US" sz="900" dirty="0">
              <a:solidFill>
                <a:srgbClr val="212121"/>
              </a:solidFill>
              <a:latin typeface="Consolas"/>
              <a:ea typeface="Calibri"/>
              <a:cs typeface="Calibri"/>
            </a:endParaRPr>
          </a:p>
          <a:p>
            <a:pPr marL="285750" indent="-285750">
              <a:spcBef>
                <a:spcPts val="1400"/>
              </a:spcBef>
              <a:buFont typeface="Arial"/>
              <a:buChar char="•"/>
            </a:pPr>
            <a:r>
              <a:rPr lang="en-US" sz="900" b="1" dirty="0">
                <a:solidFill>
                  <a:srgbClr val="8250DF"/>
                </a:solidFill>
                <a:latin typeface="Consolas"/>
                <a:ea typeface="Calibri"/>
                <a:cs typeface="Calibri"/>
              </a:rPr>
              <a:t>%%</a:t>
            </a:r>
            <a:r>
              <a:rPr lang="en-US" sz="900" b="1" err="1">
                <a:solidFill>
                  <a:srgbClr val="1A7F37"/>
                </a:solidFill>
                <a:latin typeface="Consolas"/>
                <a:ea typeface="Calibri"/>
                <a:cs typeface="Calibri"/>
              </a:rPr>
              <a:t>sql</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SELECT</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DISTINCT</a:t>
            </a:r>
            <a:r>
              <a:rPr lang="en-US" sz="900" dirty="0">
                <a:solidFill>
                  <a:srgbClr val="212121"/>
                </a:solidFill>
                <a:latin typeface="Consolas"/>
                <a:ea typeface="Calibri"/>
                <a:cs typeface="Calibri"/>
              </a:rPr>
              <a:t> </a:t>
            </a:r>
            <a:r>
              <a:rPr lang="en-US" sz="900" err="1">
                <a:solidFill>
                  <a:srgbClr val="212121"/>
                </a:solidFill>
                <a:latin typeface="Consolas"/>
                <a:ea typeface="Calibri"/>
                <a:cs typeface="Calibri"/>
              </a:rPr>
              <a:t>Booster_Version</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FROM</a:t>
            </a:r>
            <a:r>
              <a:rPr lang="en-US" sz="900" dirty="0">
                <a:solidFill>
                  <a:srgbClr val="212121"/>
                </a:solidFill>
                <a:latin typeface="Consolas"/>
                <a:ea typeface="Calibri"/>
                <a:cs typeface="Calibri"/>
              </a:rPr>
              <a:t> SPACEXTABLE
</a:t>
            </a:r>
            <a:r>
              <a:rPr lang="en-US" sz="900" b="1" dirty="0">
                <a:solidFill>
                  <a:srgbClr val="1A7F37"/>
                </a:solidFill>
                <a:latin typeface="Consolas"/>
                <a:ea typeface="Calibri"/>
                <a:cs typeface="Calibri"/>
              </a:rPr>
              <a:t>WHERE</a:t>
            </a:r>
            <a:r>
              <a:rPr lang="en-US" sz="900" dirty="0">
                <a:solidFill>
                  <a:srgbClr val="212121"/>
                </a:solidFill>
                <a:latin typeface="Consolas"/>
                <a:ea typeface="Calibri"/>
                <a:cs typeface="Calibri"/>
              </a:rPr>
              <a:t> </a:t>
            </a:r>
            <a:r>
              <a:rPr lang="en-US" sz="900" err="1">
                <a:solidFill>
                  <a:srgbClr val="212121"/>
                </a:solidFill>
                <a:latin typeface="Consolas"/>
                <a:ea typeface="Calibri"/>
                <a:cs typeface="Calibri"/>
              </a:rPr>
              <a:t>Payload_Mass__kg</a:t>
            </a:r>
            <a:r>
              <a:rPr lang="en-US" sz="900" dirty="0">
                <a:solidFill>
                  <a:srgbClr val="212121"/>
                </a:solidFill>
                <a:latin typeface="Consolas"/>
                <a:ea typeface="Calibri"/>
                <a:cs typeface="Calibri"/>
              </a:rPr>
              <a:t>_ </a:t>
            </a:r>
            <a:r>
              <a:rPr lang="en-US" sz="900" b="1" dirty="0">
                <a:solidFill>
                  <a:srgbClr val="8250DF"/>
                </a:solidFill>
                <a:latin typeface="Consolas"/>
                <a:ea typeface="Calibri"/>
                <a:cs typeface="Calibri"/>
              </a:rPr>
              <a:t>=</a:t>
            </a:r>
            <a:r>
              <a:rPr lang="en-US" sz="900" dirty="0">
                <a:solidFill>
                  <a:srgbClr val="212121"/>
                </a:solidFill>
                <a:latin typeface="Consolas"/>
                <a:ea typeface="Calibri"/>
                <a:cs typeface="Calibri"/>
              </a:rPr>
              <a:t> </a:t>
            </a:r>
            <a:r>
              <a:rPr lang="en-US" sz="900" dirty="0">
                <a:solidFill>
                  <a:srgbClr val="0055AA"/>
                </a:solidFill>
                <a:latin typeface="Consolas"/>
                <a:ea typeface="Calibri"/>
                <a:cs typeface="Calibri"/>
              </a:rPr>
              <a:t>(</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SELECT</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MAX</a:t>
            </a:r>
            <a:r>
              <a:rPr lang="en-US" sz="900" dirty="0">
                <a:solidFill>
                  <a:srgbClr val="0055AA"/>
                </a:solidFill>
                <a:latin typeface="Consolas"/>
                <a:ea typeface="Calibri"/>
                <a:cs typeface="Calibri"/>
              </a:rPr>
              <a:t>(</a:t>
            </a:r>
            <a:r>
              <a:rPr lang="en-US" sz="900" err="1">
                <a:solidFill>
                  <a:srgbClr val="212121"/>
                </a:solidFill>
                <a:latin typeface="Consolas"/>
                <a:ea typeface="Calibri"/>
                <a:cs typeface="Calibri"/>
              </a:rPr>
              <a:t>Payload_Mass__kg</a:t>
            </a:r>
            <a:r>
              <a:rPr lang="en-US" sz="900" dirty="0">
                <a:solidFill>
                  <a:srgbClr val="212121"/>
                </a:solidFill>
                <a:latin typeface="Consolas"/>
                <a:ea typeface="Calibri"/>
                <a:cs typeface="Calibri"/>
              </a:rPr>
              <a:t>_</a:t>
            </a:r>
            <a:r>
              <a:rPr lang="en-US" sz="900" dirty="0">
                <a:solidFill>
                  <a:srgbClr val="0055AA"/>
                </a:solidFill>
                <a:latin typeface="Consolas"/>
                <a:ea typeface="Calibri"/>
                <a:cs typeface="Calibri"/>
              </a:rPr>
              <a:t>)</a:t>
            </a:r>
            <a:r>
              <a:rPr lang="en-US" sz="900" dirty="0">
                <a:solidFill>
                  <a:srgbClr val="212121"/>
                </a:solidFill>
                <a:latin typeface="Consolas"/>
                <a:ea typeface="Calibri"/>
                <a:cs typeface="Calibri"/>
              </a:rPr>
              <a:t>
    </a:t>
            </a:r>
            <a:r>
              <a:rPr lang="en-US" sz="900" b="1" dirty="0">
                <a:solidFill>
                  <a:srgbClr val="1A7F37"/>
                </a:solidFill>
                <a:latin typeface="Consolas"/>
                <a:ea typeface="Calibri"/>
                <a:cs typeface="Calibri"/>
              </a:rPr>
              <a:t>FROM</a:t>
            </a:r>
            <a:r>
              <a:rPr lang="en-US" sz="900" dirty="0">
                <a:solidFill>
                  <a:srgbClr val="212121"/>
                </a:solidFill>
                <a:latin typeface="Consolas"/>
                <a:ea typeface="Calibri"/>
                <a:cs typeface="Calibri"/>
              </a:rPr>
              <a:t> SPACEXTABLE
</a:t>
            </a:r>
            <a:r>
              <a:rPr lang="en-US" sz="900" dirty="0">
                <a:solidFill>
                  <a:srgbClr val="0055AA"/>
                </a:solidFill>
                <a:latin typeface="Consolas"/>
                <a:ea typeface="Calibri"/>
                <a:cs typeface="Calibri"/>
              </a:rPr>
              <a:t>);</a:t>
            </a:r>
          </a:p>
        </p:txBody>
      </p:sp>
    </p:spTree>
    <p:extLst>
      <p:ext uri="{BB962C8B-B14F-4D97-AF65-F5344CB8AC3E}">
        <p14:creationId xmlns:p14="http://schemas.microsoft.com/office/powerpoint/2010/main" val="32618093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4907349" cy="2294857"/>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ea typeface="+mn-lt"/>
                <a:cs typeface="+mn-lt"/>
              </a:rPr>
              <a:t>The SQL queries </a:t>
            </a:r>
            <a:r>
              <a:rPr lang="en-US" sz="2200" dirty="0" err="1">
                <a:solidFill>
                  <a:schemeClr val="accent3">
                    <a:lumMod val="25000"/>
                  </a:schemeClr>
                </a:solidFill>
                <a:latin typeface="Abadi"/>
                <a:ea typeface="+mn-lt"/>
                <a:cs typeface="+mn-lt"/>
              </a:rPr>
              <a:t>i</a:t>
            </a:r>
            <a:r>
              <a:rPr lang="en-US" sz="2200" dirty="0">
                <a:solidFill>
                  <a:schemeClr val="accent3">
                    <a:lumMod val="25000"/>
                  </a:schemeClr>
                </a:solidFill>
                <a:latin typeface="Abadi"/>
                <a:ea typeface="+mn-lt"/>
                <a:cs typeface="+mn-lt"/>
              </a:rPr>
              <a:t> performed are: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1000" b="1" dirty="0">
                <a:solidFill>
                  <a:srgbClr val="8250DF"/>
                </a:solidFill>
                <a:latin typeface="Consolas"/>
                <a:ea typeface="+mn-lt"/>
                <a:cs typeface="+mn-lt"/>
              </a:rPr>
              <a:t>%%</a:t>
            </a:r>
            <a:r>
              <a:rPr lang="en-US" sz="1000" b="1" dirty="0" err="1">
                <a:solidFill>
                  <a:srgbClr val="1A7F37"/>
                </a:solidFill>
                <a:latin typeface="Consolas"/>
                <a:ea typeface="+mn-lt"/>
                <a:cs typeface="+mn-lt"/>
              </a:rPr>
              <a:t>sql</a:t>
            </a:r>
            <a:r>
              <a:rPr lang="en-US" sz="1000" dirty="0">
                <a:solidFill>
                  <a:srgbClr val="212121"/>
                </a:solidFill>
                <a:latin typeface="Consolas"/>
                <a:ea typeface="+mn-lt"/>
                <a:cs typeface="+mn-lt"/>
              </a:rPr>
              <a:t>
</a:t>
            </a:r>
            <a:r>
              <a:rPr lang="en-US" sz="1000" b="1" dirty="0">
                <a:solidFill>
                  <a:srgbClr val="1A7F37"/>
                </a:solidFill>
                <a:latin typeface="Consolas"/>
                <a:ea typeface="+mn-lt"/>
                <a:cs typeface="+mn-lt"/>
              </a:rPr>
              <a:t>SELECT</a:t>
            </a:r>
            <a:r>
              <a:rPr lang="en-US" sz="1000" dirty="0">
                <a:solidFill>
                  <a:srgbClr val="212121"/>
                </a:solidFill>
                <a:latin typeface="Consolas"/>
                <a:ea typeface="+mn-lt"/>
                <a:cs typeface="+mn-lt"/>
              </a:rPr>
              <a:t> 
    </a:t>
            </a:r>
            <a:r>
              <a:rPr lang="en-US" sz="1000" dirty="0" err="1">
                <a:solidFill>
                  <a:srgbClr val="212121"/>
                </a:solidFill>
                <a:latin typeface="Consolas"/>
                <a:ea typeface="+mn-lt"/>
                <a:cs typeface="+mn-lt"/>
              </a:rPr>
              <a:t>substr</a:t>
            </a:r>
            <a:r>
              <a:rPr lang="en-US" sz="1000" dirty="0">
                <a:solidFill>
                  <a:srgbClr val="0055AA"/>
                </a:solidFill>
                <a:latin typeface="Consolas"/>
                <a:ea typeface="+mn-lt"/>
                <a:cs typeface="+mn-lt"/>
              </a:rPr>
              <a:t>(</a:t>
            </a:r>
            <a:r>
              <a:rPr lang="en-US" sz="1000" dirty="0">
                <a:solidFill>
                  <a:srgbClr val="212121"/>
                </a:solidFill>
                <a:latin typeface="Consolas"/>
                <a:ea typeface="+mn-lt"/>
                <a:cs typeface="+mn-lt"/>
              </a:rPr>
              <a:t>Date</a:t>
            </a:r>
            <a:r>
              <a:rPr lang="en-US" sz="1000" dirty="0">
                <a:solidFill>
                  <a:srgbClr val="0055AA"/>
                </a:solidFill>
                <a:latin typeface="Consolas"/>
                <a:ea typeface="+mn-lt"/>
                <a:cs typeface="+mn-lt"/>
              </a:rPr>
              <a:t>,</a:t>
            </a:r>
            <a:r>
              <a:rPr lang="en-US" sz="1000" dirty="0">
                <a:solidFill>
                  <a:srgbClr val="1A7F37"/>
                </a:solidFill>
                <a:latin typeface="Consolas"/>
                <a:ea typeface="+mn-lt"/>
                <a:cs typeface="+mn-lt"/>
              </a:rPr>
              <a:t>6</a:t>
            </a:r>
            <a:r>
              <a:rPr lang="en-US" sz="1000" dirty="0">
                <a:solidFill>
                  <a:srgbClr val="0055AA"/>
                </a:solidFill>
                <a:latin typeface="Consolas"/>
                <a:ea typeface="+mn-lt"/>
                <a:cs typeface="+mn-lt"/>
              </a:rPr>
              <a:t>,</a:t>
            </a:r>
            <a:r>
              <a:rPr lang="en-US" sz="1000" dirty="0">
                <a:solidFill>
                  <a:srgbClr val="1A7F37"/>
                </a:solidFill>
                <a:latin typeface="Consolas"/>
                <a:ea typeface="+mn-lt"/>
                <a:cs typeface="+mn-lt"/>
              </a:rPr>
              <a:t>2</a:t>
            </a:r>
            <a:r>
              <a:rPr lang="en-US" sz="1000" dirty="0">
                <a:solidFill>
                  <a:srgbClr val="0055AA"/>
                </a:solidFill>
                <a:latin typeface="Consolas"/>
                <a:ea typeface="+mn-lt"/>
                <a:cs typeface="+mn-lt"/>
              </a:rPr>
              <a:t>)</a:t>
            </a:r>
            <a:r>
              <a:rPr lang="en-US" sz="1000" dirty="0">
                <a:solidFill>
                  <a:srgbClr val="212121"/>
                </a:solidFill>
                <a:latin typeface="Consolas"/>
                <a:ea typeface="+mn-lt"/>
                <a:cs typeface="+mn-lt"/>
              </a:rPr>
              <a:t> </a:t>
            </a:r>
            <a:r>
              <a:rPr lang="en-US" sz="1000" b="1" dirty="0">
                <a:solidFill>
                  <a:srgbClr val="1A7F37"/>
                </a:solidFill>
                <a:latin typeface="Consolas"/>
                <a:ea typeface="+mn-lt"/>
                <a:cs typeface="+mn-lt"/>
              </a:rPr>
              <a:t>AS</a:t>
            </a:r>
            <a:r>
              <a:rPr lang="en-US" sz="1000" dirty="0">
                <a:solidFill>
                  <a:srgbClr val="212121"/>
                </a:solidFill>
                <a:latin typeface="Consolas"/>
                <a:ea typeface="+mn-lt"/>
                <a:cs typeface="+mn-lt"/>
              </a:rPr>
              <a:t> </a:t>
            </a:r>
            <a:r>
              <a:rPr lang="en-US" sz="1000" b="1" dirty="0">
                <a:solidFill>
                  <a:srgbClr val="1A7F37"/>
                </a:solidFill>
                <a:latin typeface="Consolas"/>
                <a:ea typeface="+mn-lt"/>
                <a:cs typeface="+mn-lt"/>
              </a:rPr>
              <a:t>Month</a:t>
            </a:r>
            <a:r>
              <a:rPr lang="en-US" sz="1000" dirty="0">
                <a:solidFill>
                  <a:srgbClr val="0055AA"/>
                </a:solidFill>
                <a:latin typeface="Consolas"/>
                <a:ea typeface="+mn-lt"/>
                <a:cs typeface="+mn-lt"/>
              </a:rPr>
              <a:t>,</a:t>
            </a:r>
            <a:r>
              <a:rPr lang="en-US" sz="1000" dirty="0">
                <a:solidFill>
                  <a:srgbClr val="212121"/>
                </a:solidFill>
                <a:latin typeface="Consolas"/>
                <a:ea typeface="+mn-lt"/>
                <a:cs typeface="+mn-lt"/>
              </a:rPr>
              <a:t>
    </a:t>
            </a:r>
            <a:r>
              <a:rPr lang="en-US" sz="1000" dirty="0" err="1">
                <a:solidFill>
                  <a:srgbClr val="212121"/>
                </a:solidFill>
                <a:latin typeface="Consolas"/>
                <a:ea typeface="+mn-lt"/>
                <a:cs typeface="+mn-lt"/>
              </a:rPr>
              <a:t>Landing_Outcome</a:t>
            </a:r>
            <a:r>
              <a:rPr lang="en-US" sz="1000" dirty="0">
                <a:solidFill>
                  <a:srgbClr val="0055AA"/>
                </a:solidFill>
                <a:latin typeface="Consolas"/>
                <a:ea typeface="+mn-lt"/>
                <a:cs typeface="+mn-lt"/>
              </a:rPr>
              <a:t>,</a:t>
            </a:r>
            <a:r>
              <a:rPr lang="en-US" sz="1000" dirty="0">
                <a:solidFill>
                  <a:srgbClr val="212121"/>
                </a:solidFill>
                <a:latin typeface="Consolas"/>
                <a:ea typeface="+mn-lt"/>
                <a:cs typeface="+mn-lt"/>
              </a:rPr>
              <a:t>
    </a:t>
            </a:r>
            <a:r>
              <a:rPr lang="en-US" sz="1000" dirty="0" err="1">
                <a:solidFill>
                  <a:srgbClr val="212121"/>
                </a:solidFill>
                <a:latin typeface="Consolas"/>
                <a:ea typeface="+mn-lt"/>
                <a:cs typeface="+mn-lt"/>
              </a:rPr>
              <a:t>Booster_Version</a:t>
            </a:r>
            <a:r>
              <a:rPr lang="en-US" sz="1000" dirty="0">
                <a:solidFill>
                  <a:srgbClr val="0055AA"/>
                </a:solidFill>
                <a:latin typeface="Consolas"/>
                <a:ea typeface="+mn-lt"/>
                <a:cs typeface="+mn-lt"/>
              </a:rPr>
              <a:t>,</a:t>
            </a:r>
            <a:r>
              <a:rPr lang="en-US" sz="1000" dirty="0">
                <a:solidFill>
                  <a:srgbClr val="212121"/>
                </a:solidFill>
                <a:latin typeface="Consolas"/>
                <a:ea typeface="+mn-lt"/>
                <a:cs typeface="+mn-lt"/>
              </a:rPr>
              <a:t>
    </a:t>
            </a:r>
            <a:r>
              <a:rPr lang="en-US" sz="1000" dirty="0" err="1">
                <a:solidFill>
                  <a:srgbClr val="212121"/>
                </a:solidFill>
                <a:latin typeface="Consolas"/>
                <a:ea typeface="+mn-lt"/>
                <a:cs typeface="+mn-lt"/>
              </a:rPr>
              <a:t>Launch_Site</a:t>
            </a:r>
            <a:r>
              <a:rPr lang="en-US" sz="1000" dirty="0">
                <a:solidFill>
                  <a:srgbClr val="212121"/>
                </a:solidFill>
                <a:latin typeface="Consolas"/>
                <a:ea typeface="+mn-lt"/>
                <a:cs typeface="+mn-lt"/>
              </a:rPr>
              <a:t>
</a:t>
            </a:r>
            <a:r>
              <a:rPr lang="en-US" sz="1000" b="1" dirty="0">
                <a:solidFill>
                  <a:srgbClr val="1A7F37"/>
                </a:solidFill>
                <a:latin typeface="Consolas"/>
                <a:ea typeface="+mn-lt"/>
                <a:cs typeface="+mn-lt"/>
              </a:rPr>
              <a:t>FROM</a:t>
            </a:r>
            <a:r>
              <a:rPr lang="en-US" sz="1000" dirty="0">
                <a:solidFill>
                  <a:srgbClr val="212121"/>
                </a:solidFill>
                <a:latin typeface="Consolas"/>
                <a:ea typeface="+mn-lt"/>
                <a:cs typeface="+mn-lt"/>
              </a:rPr>
              <a:t> SPACEXTABLE
</a:t>
            </a:r>
            <a:r>
              <a:rPr lang="en-US" sz="1000" b="1" dirty="0">
                <a:solidFill>
                  <a:srgbClr val="1A7F37"/>
                </a:solidFill>
                <a:latin typeface="Consolas"/>
                <a:ea typeface="+mn-lt"/>
                <a:cs typeface="+mn-lt"/>
              </a:rPr>
              <a:t>WHERE</a:t>
            </a:r>
            <a:r>
              <a:rPr lang="en-US" sz="1000" dirty="0">
                <a:solidFill>
                  <a:srgbClr val="212121"/>
                </a:solidFill>
                <a:latin typeface="Consolas"/>
                <a:ea typeface="+mn-lt"/>
                <a:cs typeface="+mn-lt"/>
              </a:rPr>
              <a:t> </a:t>
            </a:r>
            <a:r>
              <a:rPr lang="en-US" sz="1000" dirty="0" err="1">
                <a:solidFill>
                  <a:srgbClr val="212121"/>
                </a:solidFill>
                <a:latin typeface="Consolas"/>
                <a:ea typeface="+mn-lt"/>
                <a:cs typeface="+mn-lt"/>
              </a:rPr>
              <a:t>substr</a:t>
            </a:r>
            <a:r>
              <a:rPr lang="en-US" sz="1000" dirty="0">
                <a:solidFill>
                  <a:srgbClr val="0055AA"/>
                </a:solidFill>
                <a:latin typeface="Consolas"/>
                <a:ea typeface="+mn-lt"/>
                <a:cs typeface="+mn-lt"/>
              </a:rPr>
              <a:t>(</a:t>
            </a:r>
            <a:r>
              <a:rPr lang="en-US" sz="1000" dirty="0">
                <a:solidFill>
                  <a:srgbClr val="212121"/>
                </a:solidFill>
                <a:latin typeface="Consolas"/>
                <a:ea typeface="+mn-lt"/>
                <a:cs typeface="+mn-lt"/>
              </a:rPr>
              <a:t>Date</a:t>
            </a:r>
            <a:r>
              <a:rPr lang="en-US" sz="1000" dirty="0">
                <a:solidFill>
                  <a:srgbClr val="0055AA"/>
                </a:solidFill>
                <a:latin typeface="Consolas"/>
                <a:ea typeface="+mn-lt"/>
                <a:cs typeface="+mn-lt"/>
              </a:rPr>
              <a:t>,</a:t>
            </a:r>
            <a:r>
              <a:rPr lang="en-US" sz="1000" dirty="0">
                <a:solidFill>
                  <a:srgbClr val="1A7F37"/>
                </a:solidFill>
                <a:latin typeface="Consolas"/>
                <a:ea typeface="+mn-lt"/>
                <a:cs typeface="+mn-lt"/>
              </a:rPr>
              <a:t>0</a:t>
            </a:r>
            <a:r>
              <a:rPr lang="en-US" sz="1000" dirty="0">
                <a:solidFill>
                  <a:srgbClr val="0055AA"/>
                </a:solidFill>
                <a:latin typeface="Consolas"/>
                <a:ea typeface="+mn-lt"/>
                <a:cs typeface="+mn-lt"/>
              </a:rPr>
              <a:t>,</a:t>
            </a:r>
            <a:r>
              <a:rPr lang="en-US" sz="1000" dirty="0">
                <a:solidFill>
                  <a:srgbClr val="1A7F37"/>
                </a:solidFill>
                <a:latin typeface="Consolas"/>
                <a:ea typeface="+mn-lt"/>
                <a:cs typeface="+mn-lt"/>
              </a:rPr>
              <a:t>5</a:t>
            </a:r>
            <a:r>
              <a:rPr lang="en-US" sz="1000" dirty="0">
                <a:solidFill>
                  <a:srgbClr val="0055AA"/>
                </a:solidFill>
                <a:latin typeface="Consolas"/>
                <a:ea typeface="+mn-lt"/>
                <a:cs typeface="+mn-lt"/>
              </a:rPr>
              <a:t>)</a:t>
            </a:r>
            <a:r>
              <a:rPr lang="en-US" sz="1000" b="1" dirty="0">
                <a:solidFill>
                  <a:srgbClr val="8250DF"/>
                </a:solidFill>
                <a:latin typeface="Consolas"/>
                <a:ea typeface="+mn-lt"/>
                <a:cs typeface="+mn-lt"/>
              </a:rPr>
              <a:t>=</a:t>
            </a:r>
            <a:r>
              <a:rPr lang="en-US" sz="1000" dirty="0">
                <a:solidFill>
                  <a:srgbClr val="BA2121"/>
                </a:solidFill>
                <a:latin typeface="Consolas"/>
                <a:ea typeface="+mn-lt"/>
                <a:cs typeface="+mn-lt"/>
              </a:rPr>
              <a:t>'2015'</a:t>
            </a:r>
            <a:r>
              <a:rPr lang="en-US" sz="1000" dirty="0">
                <a:solidFill>
                  <a:srgbClr val="212121"/>
                </a:solidFill>
                <a:latin typeface="Consolas"/>
                <a:ea typeface="+mn-lt"/>
                <a:cs typeface="+mn-lt"/>
              </a:rPr>
              <a:t>
  </a:t>
            </a:r>
            <a:r>
              <a:rPr lang="en-US" sz="1000" b="1" dirty="0">
                <a:solidFill>
                  <a:srgbClr val="1A7F37"/>
                </a:solidFill>
                <a:latin typeface="Consolas"/>
                <a:ea typeface="+mn-lt"/>
                <a:cs typeface="+mn-lt"/>
              </a:rPr>
              <a:t>AND</a:t>
            </a:r>
            <a:r>
              <a:rPr lang="en-US" sz="1000" dirty="0">
                <a:solidFill>
                  <a:srgbClr val="212121"/>
                </a:solidFill>
                <a:latin typeface="Consolas"/>
                <a:ea typeface="+mn-lt"/>
                <a:cs typeface="+mn-lt"/>
              </a:rPr>
              <a:t> </a:t>
            </a:r>
            <a:r>
              <a:rPr lang="en-US" sz="1000" dirty="0">
                <a:solidFill>
                  <a:srgbClr val="0055AA"/>
                </a:solidFill>
                <a:latin typeface="Consolas"/>
                <a:ea typeface="+mn-lt"/>
                <a:cs typeface="+mn-lt"/>
              </a:rPr>
              <a:t>(</a:t>
            </a:r>
            <a:r>
              <a:rPr lang="en-US" sz="1000" dirty="0" err="1">
                <a:solidFill>
                  <a:srgbClr val="212121"/>
                </a:solidFill>
                <a:latin typeface="Consolas"/>
                <a:ea typeface="+mn-lt"/>
                <a:cs typeface="+mn-lt"/>
              </a:rPr>
              <a:t>Landing_Outcome</a:t>
            </a:r>
            <a:r>
              <a:rPr lang="en-US" sz="1000" dirty="0">
                <a:solidFill>
                  <a:srgbClr val="212121"/>
                </a:solidFill>
                <a:latin typeface="Consolas"/>
                <a:ea typeface="+mn-lt"/>
                <a:cs typeface="+mn-lt"/>
              </a:rPr>
              <a:t> </a:t>
            </a:r>
            <a:r>
              <a:rPr lang="en-US" sz="1000" b="1" dirty="0">
                <a:solidFill>
                  <a:srgbClr val="1A7F37"/>
                </a:solidFill>
                <a:latin typeface="Consolas"/>
                <a:ea typeface="+mn-lt"/>
                <a:cs typeface="+mn-lt"/>
              </a:rPr>
              <a:t>LIKE</a:t>
            </a:r>
            <a:r>
              <a:rPr lang="en-US" sz="1000" dirty="0">
                <a:solidFill>
                  <a:srgbClr val="212121"/>
                </a:solidFill>
                <a:latin typeface="Consolas"/>
                <a:ea typeface="+mn-lt"/>
                <a:cs typeface="+mn-lt"/>
              </a:rPr>
              <a:t> </a:t>
            </a:r>
            <a:r>
              <a:rPr lang="en-US" sz="1000" dirty="0">
                <a:solidFill>
                  <a:srgbClr val="BA2121"/>
                </a:solidFill>
                <a:latin typeface="Consolas"/>
                <a:ea typeface="+mn-lt"/>
                <a:cs typeface="+mn-lt"/>
              </a:rPr>
              <a:t>'%drone ship%'</a:t>
            </a:r>
            <a:r>
              <a:rPr lang="en-US" sz="1000" dirty="0">
                <a:solidFill>
                  <a:srgbClr val="212121"/>
                </a:solidFill>
                <a:latin typeface="Consolas"/>
                <a:ea typeface="+mn-lt"/>
                <a:cs typeface="+mn-lt"/>
              </a:rPr>
              <a:t>
       </a:t>
            </a:r>
            <a:r>
              <a:rPr lang="en-US" sz="1000" b="1" dirty="0">
                <a:solidFill>
                  <a:srgbClr val="1A7F37"/>
                </a:solidFill>
                <a:latin typeface="Consolas"/>
                <a:ea typeface="+mn-lt"/>
                <a:cs typeface="+mn-lt"/>
              </a:rPr>
              <a:t>OR</a:t>
            </a:r>
            <a:r>
              <a:rPr lang="en-US" sz="1000" dirty="0">
                <a:solidFill>
                  <a:srgbClr val="212121"/>
                </a:solidFill>
                <a:latin typeface="Consolas"/>
                <a:ea typeface="+mn-lt"/>
                <a:cs typeface="+mn-lt"/>
              </a:rPr>
              <a:t> </a:t>
            </a:r>
            <a:r>
              <a:rPr lang="en-US" sz="1000" dirty="0" err="1">
                <a:solidFill>
                  <a:srgbClr val="212121"/>
                </a:solidFill>
                <a:latin typeface="Consolas"/>
                <a:ea typeface="+mn-lt"/>
                <a:cs typeface="+mn-lt"/>
              </a:rPr>
              <a:t>Landing_Outcome</a:t>
            </a:r>
            <a:r>
              <a:rPr lang="en-US" sz="1000" dirty="0">
                <a:solidFill>
                  <a:srgbClr val="212121"/>
                </a:solidFill>
                <a:latin typeface="Consolas"/>
                <a:ea typeface="+mn-lt"/>
                <a:cs typeface="+mn-lt"/>
              </a:rPr>
              <a:t> </a:t>
            </a:r>
            <a:r>
              <a:rPr lang="en-US" sz="1000" b="1" dirty="0">
                <a:solidFill>
                  <a:srgbClr val="1A7F37"/>
                </a:solidFill>
                <a:latin typeface="Consolas"/>
                <a:ea typeface="+mn-lt"/>
                <a:cs typeface="+mn-lt"/>
              </a:rPr>
              <a:t>LIKE</a:t>
            </a:r>
            <a:r>
              <a:rPr lang="en-US" sz="1000" dirty="0">
                <a:solidFill>
                  <a:srgbClr val="212121"/>
                </a:solidFill>
                <a:latin typeface="Consolas"/>
                <a:ea typeface="+mn-lt"/>
                <a:cs typeface="+mn-lt"/>
              </a:rPr>
              <a:t> </a:t>
            </a:r>
            <a:r>
              <a:rPr lang="en-US" sz="1000" dirty="0">
                <a:solidFill>
                  <a:srgbClr val="BA2121"/>
                </a:solidFill>
                <a:latin typeface="Consolas"/>
                <a:ea typeface="+mn-lt"/>
                <a:cs typeface="+mn-lt"/>
              </a:rPr>
              <a:t>'%False drone ship%'</a:t>
            </a:r>
            <a:r>
              <a:rPr lang="en-US" sz="1000" dirty="0">
                <a:solidFill>
                  <a:srgbClr val="0055AA"/>
                </a:solidFill>
                <a:latin typeface="Consolas"/>
                <a:ea typeface="+mn-lt"/>
                <a:cs typeface="+mn-lt"/>
              </a:rPr>
              <a:t>)</a:t>
            </a:r>
            <a:r>
              <a:rPr lang="en-US" sz="1000" dirty="0">
                <a:solidFill>
                  <a:srgbClr val="212121"/>
                </a:solidFill>
                <a:latin typeface="Consolas"/>
                <a:ea typeface="+mn-lt"/>
                <a:cs typeface="+mn-lt"/>
              </a:rPr>
              <a:t>
  </a:t>
            </a:r>
            <a:r>
              <a:rPr lang="en-US" sz="1000" b="1" dirty="0">
                <a:solidFill>
                  <a:srgbClr val="1A7F37"/>
                </a:solidFill>
                <a:latin typeface="Consolas"/>
                <a:ea typeface="+mn-lt"/>
                <a:cs typeface="+mn-lt"/>
              </a:rPr>
              <a:t>AND</a:t>
            </a:r>
            <a:r>
              <a:rPr lang="en-US" sz="1000" dirty="0">
                <a:solidFill>
                  <a:srgbClr val="212121"/>
                </a:solidFill>
                <a:latin typeface="Consolas"/>
                <a:ea typeface="+mn-lt"/>
                <a:cs typeface="+mn-lt"/>
              </a:rPr>
              <a:t> </a:t>
            </a:r>
            <a:r>
              <a:rPr lang="en-US" sz="1000" dirty="0" err="1">
                <a:solidFill>
                  <a:srgbClr val="212121"/>
                </a:solidFill>
                <a:latin typeface="Consolas"/>
                <a:ea typeface="+mn-lt"/>
                <a:cs typeface="+mn-lt"/>
              </a:rPr>
              <a:t>Landing_Outcome</a:t>
            </a:r>
            <a:r>
              <a:rPr lang="en-US" sz="1000" dirty="0">
                <a:solidFill>
                  <a:srgbClr val="212121"/>
                </a:solidFill>
                <a:latin typeface="Consolas"/>
                <a:ea typeface="+mn-lt"/>
                <a:cs typeface="+mn-lt"/>
              </a:rPr>
              <a:t> </a:t>
            </a:r>
            <a:r>
              <a:rPr lang="en-US" sz="1000" b="1" dirty="0">
                <a:solidFill>
                  <a:srgbClr val="1A7F37"/>
                </a:solidFill>
                <a:latin typeface="Consolas"/>
                <a:ea typeface="+mn-lt"/>
                <a:cs typeface="+mn-lt"/>
              </a:rPr>
              <a:t>LIKE</a:t>
            </a:r>
            <a:r>
              <a:rPr lang="en-US" sz="1000" dirty="0">
                <a:solidFill>
                  <a:srgbClr val="212121"/>
                </a:solidFill>
                <a:latin typeface="Consolas"/>
                <a:ea typeface="+mn-lt"/>
                <a:cs typeface="+mn-lt"/>
              </a:rPr>
              <a:t> </a:t>
            </a:r>
            <a:r>
              <a:rPr lang="en-US" sz="1000" dirty="0">
                <a:solidFill>
                  <a:srgbClr val="BA2121"/>
                </a:solidFill>
                <a:latin typeface="Consolas"/>
                <a:ea typeface="+mn-lt"/>
                <a:cs typeface="+mn-lt"/>
              </a:rPr>
              <a:t>'%fail%'</a:t>
            </a:r>
            <a:r>
              <a:rPr lang="en-US" sz="1000" dirty="0">
                <a:solidFill>
                  <a:srgbClr val="0055AA"/>
                </a:solidFill>
                <a:latin typeface="Consolas"/>
                <a:ea typeface="+mn-lt"/>
                <a:cs typeface="+mn-lt"/>
              </a:rPr>
              <a:t>;</a:t>
            </a:r>
            <a:endParaRPr lang="en-US" sz="1000" dirty="0">
              <a:solidFill>
                <a:srgbClr val="212121"/>
              </a:solidFill>
              <a:latin typeface="Consolas"/>
              <a:ea typeface="+mn-lt"/>
              <a:cs typeface="+mn-lt"/>
            </a:endParaRPr>
          </a:p>
          <a:p>
            <a:pPr>
              <a:lnSpc>
                <a:spcPct val="100000"/>
              </a:lnSpc>
              <a:spcBef>
                <a:spcPts val="1400"/>
              </a:spcBef>
            </a:pPr>
            <a:endParaRPr lang="en-US" sz="1000" dirty="0">
              <a:solidFill>
                <a:srgbClr val="0055AA"/>
              </a:solidFill>
              <a:latin typeface="Consolas"/>
              <a:ea typeface="+mn-lt"/>
              <a:cs typeface="+mn-lt"/>
            </a:endParaRPr>
          </a:p>
          <a:p>
            <a:pPr marL="0" indent="0">
              <a:lnSpc>
                <a:spcPct val="100000"/>
              </a:lnSpc>
              <a:spcBef>
                <a:spcPts val="1400"/>
              </a:spcBef>
              <a:buNone/>
            </a:pPr>
            <a:endParaRPr lang="en-US" sz="1000" dirty="0">
              <a:solidFill>
                <a:srgbClr val="212121"/>
              </a:solidFill>
              <a:latin typeface="Consolas"/>
              <a:ea typeface="+mn-lt"/>
              <a:cs typeface="+mn-lt"/>
            </a:endParaRPr>
          </a:p>
          <a:p>
            <a:pPr marL="0" indent="0">
              <a:lnSpc>
                <a:spcPct val="100000"/>
              </a:lnSpc>
              <a:spcBef>
                <a:spcPts val="1400"/>
              </a:spcBef>
              <a:buNone/>
            </a:pPr>
            <a:endParaRPr lang="en-US" sz="1000" dirty="0">
              <a:solidFill>
                <a:srgbClr val="212121"/>
              </a:solidFill>
              <a:latin typeface="Consolas"/>
              <a:ea typeface="+mn-lt"/>
              <a:cs typeface="+mn-lt"/>
            </a:endParaRP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Box 5">
            <a:extLst>
              <a:ext uri="{FF2B5EF4-FFF2-40B4-BE49-F238E27FC236}">
                <a16:creationId xmlns:a16="http://schemas.microsoft.com/office/drawing/2014/main" id="{F2C9A7C7-557E-8745-5458-8FA301BE6C3F}"/>
              </a:ext>
            </a:extLst>
          </p:cNvPr>
          <p:cNvSpPr txBox="1"/>
          <p:nvPr/>
        </p:nvSpPr>
        <p:spPr>
          <a:xfrm>
            <a:off x="5673686" y="2327313"/>
            <a:ext cx="5609423" cy="14978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lvl="0" indent="-228600" rtl="0">
              <a:lnSpc>
                <a:spcPts val="1125"/>
              </a:lnSpc>
              <a:buFont typeface=""/>
              <a:buChar char="•"/>
            </a:pPr>
            <a:r>
              <a:rPr lang="en-US" sz="1000" b="1" baseline="0">
                <a:solidFill>
                  <a:srgbClr val="8250DF"/>
                </a:solidFill>
                <a:latin typeface="Consolas"/>
                <a:ea typeface="Arial"/>
                <a:cs typeface="Arial"/>
              </a:rPr>
              <a:t>%%</a:t>
            </a:r>
            <a:r>
              <a:rPr lang="en-US" sz="1000" b="1" baseline="0">
                <a:solidFill>
                  <a:srgbClr val="1A7F37"/>
                </a:solidFill>
                <a:latin typeface="Consolas"/>
                <a:ea typeface="Arial"/>
                <a:cs typeface="Arial"/>
              </a:rPr>
              <a:t>sql</a:t>
            </a:r>
            <a:r>
              <a:rPr lang="en-US" sz="1000">
                <a:latin typeface="Consolas"/>
                <a:ea typeface="Arial"/>
                <a:cs typeface="Arial"/>
              </a:rPr>
              <a:t>​</a:t>
            </a:r>
            <a:br>
              <a:rPr lang="en-US" sz="1000">
                <a:latin typeface="Consolas"/>
                <a:ea typeface="Arial"/>
                <a:cs typeface="Arial"/>
              </a:rPr>
            </a:br>
            <a:r>
              <a:rPr lang="en-US" sz="1000" b="1" baseline="0">
                <a:solidFill>
                  <a:srgbClr val="1A7F37"/>
                </a:solidFill>
                <a:latin typeface="Consolas"/>
                <a:ea typeface="Arial"/>
                <a:cs typeface="Arial"/>
              </a:rPr>
              <a:t>SELECT</a:t>
            </a:r>
            <a:r>
              <a:rPr lang="en-US" sz="1000" baseline="0">
                <a:solidFill>
                  <a:srgbClr val="212121"/>
                </a:solidFill>
                <a:latin typeface="Consolas"/>
                <a:ea typeface="Arial"/>
                <a:cs typeface="Arial"/>
              </a:rPr>
              <a:t> Landing_Outcome</a:t>
            </a:r>
            <a:r>
              <a:rPr lang="en-US" sz="1000" baseline="0">
                <a:solidFill>
                  <a:srgbClr val="0055AA"/>
                </a:solidFill>
                <a:latin typeface="Consolas"/>
                <a:ea typeface="Arial"/>
                <a:cs typeface="Arial"/>
              </a:rPr>
              <a:t>,</a:t>
            </a:r>
            <a:r>
              <a:rPr lang="en-US" sz="1000" baseline="0">
                <a:solidFill>
                  <a:srgbClr val="212121"/>
                </a:solidFill>
                <a:latin typeface="Consolas"/>
                <a:ea typeface="Arial"/>
                <a:cs typeface="Arial"/>
              </a:rPr>
              <a:t> </a:t>
            </a:r>
            <a:r>
              <a:rPr lang="en-US" sz="1000">
                <a:latin typeface="Consolas"/>
                <a:ea typeface="Arial"/>
                <a:cs typeface="Arial"/>
              </a:rPr>
              <a:t>​</a:t>
            </a:r>
            <a:br>
              <a:rPr lang="en-US" sz="1000">
                <a:latin typeface="Consolas"/>
                <a:ea typeface="Arial"/>
                <a:cs typeface="Arial"/>
              </a:rPr>
            </a:br>
            <a:r>
              <a:rPr lang="en-US" sz="1000" b="1" baseline="0">
                <a:solidFill>
                  <a:srgbClr val="1A7F37"/>
                </a:solidFill>
                <a:latin typeface="Consolas"/>
                <a:ea typeface="Arial"/>
                <a:cs typeface="Arial"/>
              </a:rPr>
              <a:t>COUNT</a:t>
            </a:r>
            <a:r>
              <a:rPr lang="en-US" sz="1000" baseline="0">
                <a:solidFill>
                  <a:srgbClr val="0055AA"/>
                </a:solidFill>
                <a:latin typeface="Consolas"/>
                <a:ea typeface="Arial"/>
                <a:cs typeface="Arial"/>
              </a:rPr>
              <a:t>(</a:t>
            </a:r>
            <a:r>
              <a:rPr lang="en-US" sz="1000" b="1" baseline="0">
                <a:solidFill>
                  <a:srgbClr val="8250DF"/>
                </a:solidFill>
                <a:latin typeface="Consolas"/>
                <a:ea typeface="Arial"/>
                <a:cs typeface="Arial"/>
              </a:rPr>
              <a:t>*</a:t>
            </a:r>
            <a:r>
              <a:rPr lang="en-US" sz="1000" baseline="0">
                <a:solidFill>
                  <a:srgbClr val="0055AA"/>
                </a:solidFill>
                <a:latin typeface="Consolas"/>
                <a:ea typeface="Arial"/>
                <a:cs typeface="Arial"/>
              </a:rPr>
              <a:t>)</a:t>
            </a:r>
            <a:r>
              <a:rPr lang="en-US" sz="1000" baseline="0">
                <a:solidFill>
                  <a:srgbClr val="212121"/>
                </a:solidFill>
                <a:latin typeface="Consolas"/>
                <a:ea typeface="Arial"/>
                <a:cs typeface="Arial"/>
              </a:rPr>
              <a:t> </a:t>
            </a:r>
            <a:r>
              <a:rPr lang="en-US" sz="1000" b="1" baseline="0">
                <a:solidFill>
                  <a:srgbClr val="1A7F37"/>
                </a:solidFill>
                <a:latin typeface="Consolas"/>
                <a:ea typeface="Arial"/>
                <a:cs typeface="Arial"/>
              </a:rPr>
              <a:t>as</a:t>
            </a:r>
            <a:r>
              <a:rPr lang="en-US" sz="1000" baseline="0">
                <a:solidFill>
                  <a:srgbClr val="212121"/>
                </a:solidFill>
                <a:latin typeface="Consolas"/>
                <a:ea typeface="Arial"/>
                <a:cs typeface="Arial"/>
              </a:rPr>
              <a:t> </a:t>
            </a:r>
            <a:r>
              <a:rPr lang="en-US" sz="1000" b="1" baseline="0">
                <a:solidFill>
                  <a:srgbClr val="1A7F37"/>
                </a:solidFill>
                <a:latin typeface="Consolas"/>
                <a:ea typeface="Arial"/>
                <a:cs typeface="Arial"/>
              </a:rPr>
              <a:t>count</a:t>
            </a:r>
            <a:r>
              <a:rPr lang="en-US" sz="1000">
                <a:latin typeface="Consolas"/>
                <a:ea typeface="Arial"/>
                <a:cs typeface="Arial"/>
              </a:rPr>
              <a:t>​</a:t>
            </a:r>
            <a:br>
              <a:rPr lang="en-US" sz="1000">
                <a:latin typeface="Consolas"/>
                <a:ea typeface="Arial"/>
                <a:cs typeface="Arial"/>
              </a:rPr>
            </a:br>
            <a:r>
              <a:rPr lang="en-US" sz="1000" b="1" baseline="0">
                <a:solidFill>
                  <a:srgbClr val="1A7F37"/>
                </a:solidFill>
                <a:latin typeface="Consolas"/>
                <a:ea typeface="Arial"/>
                <a:cs typeface="Arial"/>
              </a:rPr>
              <a:t>FROM</a:t>
            </a:r>
            <a:r>
              <a:rPr lang="en-US" sz="1000" baseline="0">
                <a:solidFill>
                  <a:srgbClr val="212121"/>
                </a:solidFill>
                <a:latin typeface="Consolas"/>
                <a:ea typeface="Arial"/>
                <a:cs typeface="Arial"/>
              </a:rPr>
              <a:t> SPACEXTABLE</a:t>
            </a:r>
            <a:r>
              <a:rPr lang="en-US" sz="1000">
                <a:latin typeface="Consolas"/>
                <a:ea typeface="Arial"/>
                <a:cs typeface="Arial"/>
              </a:rPr>
              <a:t>​</a:t>
            </a:r>
            <a:br>
              <a:rPr lang="en-US" sz="1000">
                <a:latin typeface="Consolas"/>
                <a:ea typeface="Arial"/>
                <a:cs typeface="Arial"/>
              </a:rPr>
            </a:br>
            <a:r>
              <a:rPr lang="en-US" sz="1000" b="1" baseline="0">
                <a:solidFill>
                  <a:srgbClr val="1A7F37"/>
                </a:solidFill>
                <a:latin typeface="Consolas"/>
                <a:ea typeface="Arial"/>
                <a:cs typeface="Arial"/>
              </a:rPr>
              <a:t>WHERE</a:t>
            </a:r>
            <a:r>
              <a:rPr lang="en-US" sz="1000" baseline="0">
                <a:solidFill>
                  <a:srgbClr val="212121"/>
                </a:solidFill>
                <a:latin typeface="Consolas"/>
                <a:ea typeface="Arial"/>
                <a:cs typeface="Arial"/>
              </a:rPr>
              <a:t> substr</a:t>
            </a:r>
            <a:r>
              <a:rPr lang="en-US" sz="1000" baseline="0">
                <a:solidFill>
                  <a:srgbClr val="0055AA"/>
                </a:solidFill>
                <a:latin typeface="Consolas"/>
                <a:ea typeface="Arial"/>
                <a:cs typeface="Arial"/>
              </a:rPr>
              <a:t>(</a:t>
            </a:r>
            <a:r>
              <a:rPr lang="en-US" sz="1000" baseline="0">
                <a:solidFill>
                  <a:srgbClr val="212121"/>
                </a:solidFill>
                <a:latin typeface="Consolas"/>
                <a:ea typeface="Arial"/>
                <a:cs typeface="Arial"/>
              </a:rPr>
              <a:t>Date</a:t>
            </a:r>
            <a:r>
              <a:rPr lang="en-US" sz="1000" baseline="0">
                <a:solidFill>
                  <a:srgbClr val="0055AA"/>
                </a:solidFill>
                <a:latin typeface="Consolas"/>
                <a:ea typeface="Arial"/>
                <a:cs typeface="Arial"/>
              </a:rPr>
              <a:t>,</a:t>
            </a:r>
            <a:r>
              <a:rPr lang="en-US" sz="1000" baseline="0">
                <a:solidFill>
                  <a:srgbClr val="1A7F37"/>
                </a:solidFill>
                <a:latin typeface="Consolas"/>
                <a:ea typeface="Arial"/>
                <a:cs typeface="Arial"/>
              </a:rPr>
              <a:t>0</a:t>
            </a:r>
            <a:r>
              <a:rPr lang="en-US" sz="1000" baseline="0">
                <a:solidFill>
                  <a:srgbClr val="0055AA"/>
                </a:solidFill>
                <a:latin typeface="Consolas"/>
                <a:ea typeface="Arial"/>
                <a:cs typeface="Arial"/>
              </a:rPr>
              <a:t>,</a:t>
            </a:r>
            <a:r>
              <a:rPr lang="en-US" sz="1000" baseline="0">
                <a:solidFill>
                  <a:srgbClr val="1A7F37"/>
                </a:solidFill>
                <a:latin typeface="Consolas"/>
                <a:ea typeface="Arial"/>
                <a:cs typeface="Arial"/>
              </a:rPr>
              <a:t>11</a:t>
            </a:r>
            <a:r>
              <a:rPr lang="en-US" sz="1000" baseline="0">
                <a:solidFill>
                  <a:srgbClr val="0055AA"/>
                </a:solidFill>
                <a:latin typeface="Consolas"/>
                <a:ea typeface="Arial"/>
                <a:cs typeface="Arial"/>
              </a:rPr>
              <a:t>)</a:t>
            </a:r>
            <a:r>
              <a:rPr lang="en-US" sz="1000" b="1" baseline="0">
                <a:solidFill>
                  <a:srgbClr val="8250DF"/>
                </a:solidFill>
                <a:latin typeface="Consolas"/>
                <a:ea typeface="Arial"/>
                <a:cs typeface="Arial"/>
              </a:rPr>
              <a:t>&gt;=</a:t>
            </a:r>
            <a:r>
              <a:rPr lang="en-US" sz="1000" baseline="0">
                <a:solidFill>
                  <a:srgbClr val="BA2121"/>
                </a:solidFill>
                <a:latin typeface="Consolas"/>
                <a:ea typeface="Arial"/>
                <a:cs typeface="Arial"/>
              </a:rPr>
              <a:t>'2010-06-04'</a:t>
            </a:r>
            <a:r>
              <a:rPr lang="en-US" sz="1000" baseline="0">
                <a:solidFill>
                  <a:srgbClr val="212121"/>
                </a:solidFill>
                <a:latin typeface="Consolas"/>
                <a:ea typeface="Arial"/>
                <a:cs typeface="Arial"/>
              </a:rPr>
              <a:t> </a:t>
            </a:r>
            <a:r>
              <a:rPr lang="en-US" sz="1000">
                <a:latin typeface="Consolas"/>
                <a:ea typeface="Arial"/>
                <a:cs typeface="Arial"/>
              </a:rPr>
              <a:t>​</a:t>
            </a:r>
            <a:br>
              <a:rPr lang="en-US" sz="1000">
                <a:latin typeface="Consolas"/>
                <a:ea typeface="Arial"/>
                <a:cs typeface="Arial"/>
              </a:rPr>
            </a:br>
            <a:r>
              <a:rPr lang="en-US" sz="1000" b="1" baseline="0">
                <a:solidFill>
                  <a:srgbClr val="1A7F37"/>
                </a:solidFill>
                <a:latin typeface="Consolas"/>
                <a:ea typeface="Arial"/>
                <a:cs typeface="Arial"/>
              </a:rPr>
              <a:t>AND</a:t>
            </a:r>
            <a:r>
              <a:rPr lang="en-US" sz="1000" baseline="0">
                <a:solidFill>
                  <a:srgbClr val="212121"/>
                </a:solidFill>
                <a:latin typeface="Consolas"/>
                <a:ea typeface="Arial"/>
                <a:cs typeface="Arial"/>
              </a:rPr>
              <a:t> substr</a:t>
            </a:r>
            <a:r>
              <a:rPr lang="en-US" sz="1000" baseline="0">
                <a:solidFill>
                  <a:srgbClr val="0055AA"/>
                </a:solidFill>
                <a:latin typeface="Consolas"/>
                <a:ea typeface="Arial"/>
                <a:cs typeface="Arial"/>
              </a:rPr>
              <a:t>(</a:t>
            </a:r>
            <a:r>
              <a:rPr lang="en-US" sz="1000" baseline="0">
                <a:solidFill>
                  <a:srgbClr val="212121"/>
                </a:solidFill>
                <a:latin typeface="Consolas"/>
                <a:ea typeface="Arial"/>
                <a:cs typeface="Arial"/>
              </a:rPr>
              <a:t>Date</a:t>
            </a:r>
            <a:r>
              <a:rPr lang="en-US" sz="1000" baseline="0">
                <a:solidFill>
                  <a:srgbClr val="0055AA"/>
                </a:solidFill>
                <a:latin typeface="Consolas"/>
                <a:ea typeface="Arial"/>
                <a:cs typeface="Arial"/>
              </a:rPr>
              <a:t>,</a:t>
            </a:r>
            <a:r>
              <a:rPr lang="en-US" sz="1000" baseline="0">
                <a:solidFill>
                  <a:srgbClr val="1A7F37"/>
                </a:solidFill>
                <a:latin typeface="Consolas"/>
                <a:ea typeface="Arial"/>
                <a:cs typeface="Arial"/>
              </a:rPr>
              <a:t>0</a:t>
            </a:r>
            <a:r>
              <a:rPr lang="en-US" sz="1000" baseline="0">
                <a:solidFill>
                  <a:srgbClr val="0055AA"/>
                </a:solidFill>
                <a:latin typeface="Consolas"/>
                <a:ea typeface="Arial"/>
                <a:cs typeface="Arial"/>
              </a:rPr>
              <a:t>,</a:t>
            </a:r>
            <a:r>
              <a:rPr lang="en-US" sz="1000" baseline="0">
                <a:solidFill>
                  <a:srgbClr val="1A7F37"/>
                </a:solidFill>
                <a:latin typeface="Consolas"/>
                <a:ea typeface="Arial"/>
                <a:cs typeface="Arial"/>
              </a:rPr>
              <a:t>11</a:t>
            </a:r>
            <a:r>
              <a:rPr lang="en-US" sz="1000" baseline="0">
                <a:solidFill>
                  <a:srgbClr val="0055AA"/>
                </a:solidFill>
                <a:latin typeface="Consolas"/>
                <a:ea typeface="Arial"/>
                <a:cs typeface="Arial"/>
              </a:rPr>
              <a:t>)</a:t>
            </a:r>
            <a:r>
              <a:rPr lang="en-US" sz="1000" b="1" baseline="0">
                <a:solidFill>
                  <a:srgbClr val="8250DF"/>
                </a:solidFill>
                <a:latin typeface="Consolas"/>
                <a:ea typeface="Arial"/>
                <a:cs typeface="Arial"/>
              </a:rPr>
              <a:t>&lt;=</a:t>
            </a:r>
            <a:r>
              <a:rPr lang="en-US" sz="1000" baseline="0">
                <a:solidFill>
                  <a:srgbClr val="BA2121"/>
                </a:solidFill>
                <a:latin typeface="Consolas"/>
                <a:ea typeface="Arial"/>
                <a:cs typeface="Arial"/>
              </a:rPr>
              <a:t>'2017-03-20'</a:t>
            </a:r>
            <a:r>
              <a:rPr lang="en-US" sz="1000">
                <a:latin typeface="Consolas"/>
                <a:ea typeface="Arial"/>
                <a:cs typeface="Arial"/>
              </a:rPr>
              <a:t>​</a:t>
            </a:r>
            <a:br>
              <a:rPr lang="en-US" sz="1000">
                <a:latin typeface="Consolas"/>
                <a:ea typeface="Arial"/>
                <a:cs typeface="Arial"/>
              </a:rPr>
            </a:br>
            <a:r>
              <a:rPr lang="en-US" sz="1000" b="1" baseline="0">
                <a:solidFill>
                  <a:srgbClr val="1A7F37"/>
                </a:solidFill>
                <a:latin typeface="Consolas"/>
                <a:ea typeface="Arial"/>
                <a:cs typeface="Arial"/>
              </a:rPr>
              <a:t>GROUP</a:t>
            </a:r>
            <a:r>
              <a:rPr lang="en-US" sz="1000" baseline="0">
                <a:solidFill>
                  <a:srgbClr val="212121"/>
                </a:solidFill>
                <a:latin typeface="Consolas"/>
                <a:ea typeface="Arial"/>
                <a:cs typeface="Arial"/>
              </a:rPr>
              <a:t> </a:t>
            </a:r>
            <a:r>
              <a:rPr lang="en-US" sz="1000" b="1" baseline="0">
                <a:solidFill>
                  <a:srgbClr val="1A7F37"/>
                </a:solidFill>
                <a:latin typeface="Consolas"/>
                <a:ea typeface="Arial"/>
                <a:cs typeface="Arial"/>
              </a:rPr>
              <a:t>BY</a:t>
            </a:r>
            <a:r>
              <a:rPr lang="en-US" sz="1000" baseline="0">
                <a:solidFill>
                  <a:srgbClr val="212121"/>
                </a:solidFill>
                <a:latin typeface="Consolas"/>
                <a:ea typeface="Arial"/>
                <a:cs typeface="Arial"/>
              </a:rPr>
              <a:t> Landing_Outcome</a:t>
            </a:r>
            <a:r>
              <a:rPr lang="en-US" sz="1000">
                <a:latin typeface="Consolas"/>
                <a:ea typeface="Arial"/>
                <a:cs typeface="Arial"/>
              </a:rPr>
              <a:t>​</a:t>
            </a:r>
            <a:br>
              <a:rPr lang="en-US" sz="1000">
                <a:latin typeface="Consolas"/>
                <a:ea typeface="Arial"/>
                <a:cs typeface="Arial"/>
              </a:rPr>
            </a:br>
            <a:r>
              <a:rPr lang="en-US" sz="1000" b="1" baseline="0">
                <a:solidFill>
                  <a:srgbClr val="1A7F37"/>
                </a:solidFill>
                <a:latin typeface="Consolas"/>
                <a:ea typeface="Arial"/>
                <a:cs typeface="Arial"/>
              </a:rPr>
              <a:t>ORDER</a:t>
            </a:r>
            <a:r>
              <a:rPr lang="en-US" sz="1000" baseline="0">
                <a:solidFill>
                  <a:srgbClr val="212121"/>
                </a:solidFill>
                <a:latin typeface="Consolas"/>
                <a:ea typeface="Arial"/>
                <a:cs typeface="Arial"/>
              </a:rPr>
              <a:t> </a:t>
            </a:r>
            <a:r>
              <a:rPr lang="en-US" sz="1000" b="1" baseline="0">
                <a:solidFill>
                  <a:srgbClr val="1A7F37"/>
                </a:solidFill>
                <a:latin typeface="Consolas"/>
                <a:ea typeface="Arial"/>
                <a:cs typeface="Arial"/>
              </a:rPr>
              <a:t>BY</a:t>
            </a:r>
            <a:r>
              <a:rPr lang="en-US" sz="1000" baseline="0">
                <a:solidFill>
                  <a:srgbClr val="212121"/>
                </a:solidFill>
                <a:latin typeface="Consolas"/>
                <a:ea typeface="Arial"/>
                <a:cs typeface="Arial"/>
              </a:rPr>
              <a:t> </a:t>
            </a:r>
            <a:r>
              <a:rPr lang="en-US" sz="1000" b="1" baseline="0">
                <a:solidFill>
                  <a:srgbClr val="1A7F37"/>
                </a:solidFill>
                <a:latin typeface="Consolas"/>
                <a:ea typeface="Arial"/>
                <a:cs typeface="Arial"/>
              </a:rPr>
              <a:t>count</a:t>
            </a:r>
            <a:r>
              <a:rPr lang="en-US" sz="1000" baseline="0">
                <a:solidFill>
                  <a:srgbClr val="212121"/>
                </a:solidFill>
                <a:latin typeface="Consolas"/>
                <a:ea typeface="Arial"/>
                <a:cs typeface="Arial"/>
              </a:rPr>
              <a:t> </a:t>
            </a:r>
            <a:r>
              <a:rPr lang="en-US" sz="1000" b="1" baseline="0">
                <a:solidFill>
                  <a:srgbClr val="1A7F37"/>
                </a:solidFill>
                <a:latin typeface="Consolas"/>
                <a:ea typeface="Arial"/>
                <a:cs typeface="Arial"/>
              </a:rPr>
              <a:t>DESC</a:t>
            </a:r>
            <a:r>
              <a:rPr lang="en-US" sz="1000" baseline="0">
                <a:solidFill>
                  <a:srgbClr val="0055AA"/>
                </a:solidFill>
                <a:latin typeface="Consolas"/>
                <a:ea typeface="Arial"/>
                <a:cs typeface="Arial"/>
              </a:rPr>
              <a:t>;</a:t>
            </a:r>
            <a:r>
              <a:rPr lang="en-US" sz="1000">
                <a:latin typeface="Consolas"/>
                <a:ea typeface="Arial"/>
                <a:cs typeface="Arial"/>
              </a:rPr>
              <a:t>​</a:t>
            </a:r>
          </a:p>
          <a:p>
            <a:pPr algn="ctr"/>
            <a:endParaRPr lang="en-US"/>
          </a:p>
        </p:txBody>
      </p:sp>
      <p:sp>
        <p:nvSpPr>
          <p:cNvPr id="9" name="TextBox 8">
            <a:extLst>
              <a:ext uri="{FF2B5EF4-FFF2-40B4-BE49-F238E27FC236}">
                <a16:creationId xmlns:a16="http://schemas.microsoft.com/office/drawing/2014/main" id="{817AE054-F60E-0E48-D8F8-73561F97E790}"/>
              </a:ext>
            </a:extLst>
          </p:cNvPr>
          <p:cNvSpPr txBox="1"/>
          <p:nvPr/>
        </p:nvSpPr>
        <p:spPr>
          <a:xfrm>
            <a:off x="902368" y="4732420"/>
            <a:ext cx="10216815"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200" u="sng" dirty="0">
                <a:solidFill>
                  <a:srgbClr val="1C7DDB"/>
                </a:solidFill>
                <a:latin typeface="Abadi"/>
              </a:rPr>
              <a:t>https://github.com/AValdavida/Test-Repo/blob/main/jupyter-labs-eda-sql-coursera_sqllite.ipynb</a:t>
            </a:r>
            <a:endParaRPr lang="en-US" dirty="0"/>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lIns="91440" tIns="45720" rIns="91440" bIns="45720" anchor="t">
            <a:normAutofit/>
          </a:bodyPr>
          <a:lstStyle/>
          <a:p>
            <a:pPr>
              <a:lnSpc>
                <a:spcPct val="100000"/>
              </a:lnSpc>
              <a:spcBef>
                <a:spcPts val="1400"/>
              </a:spcBef>
            </a:pPr>
            <a:r>
              <a:rPr lang="en-US" sz="2000" err="1">
                <a:solidFill>
                  <a:schemeClr val="accent3">
                    <a:lumMod val="25000"/>
                  </a:schemeClr>
                </a:solidFill>
                <a:latin typeface="Abadi"/>
                <a:ea typeface="+mn-lt"/>
                <a:cs typeface="+mn-lt"/>
              </a:rPr>
              <a:t>folium.Circle</a:t>
            </a:r>
            <a:r>
              <a:rPr lang="en-US" sz="2000" dirty="0">
                <a:solidFill>
                  <a:schemeClr val="accent3">
                    <a:lumMod val="25000"/>
                  </a:schemeClr>
                </a:solidFill>
                <a:latin typeface="Abadi"/>
                <a:ea typeface="+mn-lt"/>
                <a:cs typeface="+mn-lt"/>
              </a:rPr>
              <a:t> (black outline, radius=1000m) + </a:t>
            </a:r>
            <a:r>
              <a:rPr lang="en-US" sz="2000" err="1">
                <a:solidFill>
                  <a:schemeClr val="accent3">
                    <a:lumMod val="25000"/>
                  </a:schemeClr>
                </a:solidFill>
                <a:latin typeface="Abadi"/>
                <a:ea typeface="+mn-lt"/>
                <a:cs typeface="+mn-lt"/>
              </a:rPr>
              <a:t>folium.Marker</a:t>
            </a:r>
            <a:r>
              <a:rPr lang="en-US" sz="2000" dirty="0">
                <a:solidFill>
                  <a:schemeClr val="accent3">
                    <a:lumMod val="25000"/>
                  </a:schemeClr>
                </a:solidFill>
                <a:latin typeface="Abadi"/>
                <a:ea typeface="+mn-lt"/>
                <a:cs typeface="+mn-lt"/>
              </a:rPr>
              <a:t> (</a:t>
            </a:r>
            <a:r>
              <a:rPr lang="en-US" sz="2000" err="1">
                <a:solidFill>
                  <a:schemeClr val="accent3">
                    <a:lumMod val="25000"/>
                  </a:schemeClr>
                </a:solidFill>
                <a:latin typeface="Abadi"/>
                <a:ea typeface="+mn-lt"/>
                <a:cs typeface="+mn-lt"/>
              </a:rPr>
              <a:t>DivIcon</a:t>
            </a:r>
            <a:r>
              <a:rPr lang="en-US" sz="2000" dirty="0">
                <a:solidFill>
                  <a:schemeClr val="accent3">
                    <a:lumMod val="25000"/>
                  </a:schemeClr>
                </a:solidFill>
                <a:latin typeface="Abadi"/>
                <a:ea typeface="+mn-lt"/>
                <a:cs typeface="+mn-lt"/>
              </a:rPr>
              <a:t> labels) for 4 sites (CCAFS LC-40/SLC-40, KSC LC-39A, VAFB SLC-4E); </a:t>
            </a:r>
            <a:r>
              <a:rPr lang="en-US" sz="2000" err="1">
                <a:solidFill>
                  <a:schemeClr val="accent3">
                    <a:lumMod val="25000"/>
                  </a:schemeClr>
                </a:solidFill>
                <a:latin typeface="Abadi"/>
                <a:ea typeface="+mn-lt"/>
                <a:cs typeface="+mn-lt"/>
              </a:rPr>
              <a:t>MarkerCluster</a:t>
            </a:r>
            <a:r>
              <a:rPr lang="en-US" sz="2000" dirty="0">
                <a:solidFill>
                  <a:schemeClr val="accent3">
                    <a:lumMod val="25000"/>
                  </a:schemeClr>
                </a:solidFill>
                <a:latin typeface="Abadi"/>
                <a:ea typeface="+mn-lt"/>
                <a:cs typeface="+mn-lt"/>
              </a:rPr>
              <a:t> (red=failed/green=success launches); </a:t>
            </a:r>
            <a:r>
              <a:rPr lang="en-US" sz="2000" err="1">
                <a:solidFill>
                  <a:schemeClr val="accent3">
                    <a:lumMod val="25000"/>
                  </a:schemeClr>
                </a:solidFill>
                <a:latin typeface="Abadi"/>
                <a:ea typeface="+mn-lt"/>
                <a:cs typeface="+mn-lt"/>
              </a:rPr>
              <a:t>PolyLine</a:t>
            </a:r>
            <a:r>
              <a:rPr lang="en-US" sz="2000" dirty="0">
                <a:solidFill>
                  <a:schemeClr val="accent3">
                    <a:lumMod val="25000"/>
                  </a:schemeClr>
                </a:solidFill>
                <a:latin typeface="Abadi"/>
                <a:ea typeface="+mn-lt"/>
                <a:cs typeface="+mn-lt"/>
              </a:rPr>
              <a:t> (red, weight=1) + </a:t>
            </a:r>
            <a:r>
              <a:rPr lang="en-US" sz="2000" err="1">
                <a:solidFill>
                  <a:schemeClr val="accent3">
                    <a:lumMod val="25000"/>
                  </a:schemeClr>
                </a:solidFill>
                <a:latin typeface="Abadi"/>
                <a:ea typeface="+mn-lt"/>
                <a:cs typeface="+mn-lt"/>
              </a:rPr>
              <a:t>DivIcon</a:t>
            </a:r>
            <a:r>
              <a:rPr lang="en-US" sz="2000" dirty="0">
                <a:solidFill>
                  <a:schemeClr val="accent3">
                    <a:lumMod val="25000"/>
                  </a:schemeClr>
                </a:solidFill>
                <a:latin typeface="Abadi"/>
                <a:ea typeface="+mn-lt"/>
                <a:cs typeface="+mn-lt"/>
              </a:rPr>
              <a:t> distance markers to coast/rail/highway/city.. Circles visualize launch volume by site; Markers provide GPS precision; Lines measure infrastructure accessibility (coast proximity for recovery ships, rail/highways for booster transport, population for safety buffers).</a:t>
            </a:r>
          </a:p>
          <a:p>
            <a:pPr>
              <a:lnSpc>
                <a:spcPct val="100000"/>
              </a:lnSpc>
              <a:spcBef>
                <a:spcPts val="1400"/>
              </a:spcBef>
            </a:pPr>
            <a:r>
              <a:rPr lang="en-US" sz="2000" dirty="0">
                <a:solidFill>
                  <a:schemeClr val="accent3">
                    <a:lumMod val="25000"/>
                  </a:schemeClr>
                </a:solidFill>
                <a:latin typeface="Abadi"/>
                <a:ea typeface="+mn-lt"/>
                <a:cs typeface="+mn-lt"/>
              </a:rPr>
              <a:t>Circles/Markers locate sites precisely with popups; </a:t>
            </a:r>
            <a:r>
              <a:rPr lang="en-US" sz="2000" err="1">
                <a:solidFill>
                  <a:schemeClr val="accent3">
                    <a:lumMod val="25000"/>
                  </a:schemeClr>
                </a:solidFill>
                <a:latin typeface="Abadi"/>
                <a:ea typeface="+mn-lt"/>
                <a:cs typeface="+mn-lt"/>
              </a:rPr>
              <a:t>MarkerCluster</a:t>
            </a:r>
            <a:r>
              <a:rPr lang="en-US" sz="2000" dirty="0">
                <a:solidFill>
                  <a:schemeClr val="accent3">
                    <a:lumMod val="25000"/>
                  </a:schemeClr>
                </a:solidFill>
                <a:latin typeface="Abadi"/>
                <a:ea typeface="+mn-lt"/>
                <a:cs typeface="+mn-lt"/>
              </a:rPr>
              <a:t> differentiates success (green)/failure (red) launches; </a:t>
            </a:r>
            <a:r>
              <a:rPr lang="en-US" sz="2000" err="1">
                <a:solidFill>
                  <a:schemeClr val="accent3">
                    <a:lumMod val="25000"/>
                  </a:schemeClr>
                </a:solidFill>
                <a:latin typeface="Abadi"/>
                <a:ea typeface="+mn-lt"/>
                <a:cs typeface="+mn-lt"/>
              </a:rPr>
              <a:t>PolyLines</a:t>
            </a:r>
            <a:r>
              <a:rPr lang="en-US" sz="2000" dirty="0">
                <a:solidFill>
                  <a:schemeClr val="accent3">
                    <a:lumMod val="25000"/>
                  </a:schemeClr>
                </a:solidFill>
                <a:latin typeface="Abadi"/>
                <a:ea typeface="+mn-lt"/>
                <a:cs typeface="+mn-lt"/>
              </a:rPr>
              <a:t> + distance labels quantify proximities  revealing optimal site criteria: coast recovery, rail/highway logistics, population safety buffers.</a:t>
            </a:r>
          </a:p>
          <a:p>
            <a:pPr>
              <a:lnSpc>
                <a:spcPct val="100000"/>
              </a:lnSpc>
              <a:spcBef>
                <a:spcPts val="1400"/>
              </a:spcBef>
            </a:pPr>
            <a:r>
              <a:rPr lang="en-US" sz="2000" u="sng" dirty="0">
                <a:solidFill>
                  <a:srgbClr val="1C7DDB"/>
                </a:solidFill>
                <a:latin typeface="Abadi"/>
                <a:ea typeface="+mn-lt"/>
                <a:cs typeface="+mn-lt"/>
              </a:rPr>
              <a:t>https://github.com/AValdavida/Test-Repo/blob/main/lab_jupyter_launch_site_location.ipynb</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Pie chart (success/failure rates by Launch Site dropdown); Scatter plot (Payload Mass vs Outcome, colored by Booster Version); Range Slider (Payload 0-10000+kg); Cross-filtering via callbacks updating both charts live.</a:t>
            </a:r>
            <a:endParaRPr lang="en-US"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Dropdown filters sites revealing success patterns (CCAFS SLC-40 highest rate); Slider tests payload-success correlation (optimal 4-6k kg range); Scatter shows Booster Version impact; Live updates enable hypothesis testing: </a:t>
            </a:r>
            <a:r>
              <a:rPr lang="en-US" sz="2200" err="1">
                <a:solidFill>
                  <a:schemeClr val="accent3">
                    <a:lumMod val="25000"/>
                  </a:schemeClr>
                </a:solidFill>
                <a:latin typeface="Abadi"/>
                <a:ea typeface="+mn-lt"/>
                <a:cs typeface="+mn-lt"/>
              </a:rPr>
              <a:t>site+payload+booster</a:t>
            </a:r>
            <a:r>
              <a:rPr lang="en-US" sz="2200" dirty="0">
                <a:solidFill>
                  <a:schemeClr val="accent3">
                    <a:lumMod val="25000"/>
                  </a:schemeClr>
                </a:solidFill>
                <a:latin typeface="Abadi"/>
                <a:ea typeface="+mn-lt"/>
                <a:cs typeface="+mn-lt"/>
              </a:rPr>
              <a:t> combinations</a:t>
            </a:r>
            <a:r>
              <a:rPr lang="en-US" sz="2200" dirty="0">
                <a:solidFill>
                  <a:schemeClr val="accent3">
                    <a:lumMod val="25000"/>
                  </a:schemeClr>
                </a:solidFill>
                <a:ea typeface="+mn-lt"/>
                <a:cs typeface="+mn-lt"/>
              </a:rPr>
              <a:t>.</a:t>
            </a:r>
            <a:endParaRPr lang="en-US" dirty="0">
              <a:solidFill>
                <a:schemeClr val="accent3">
                  <a:lumMod val="25000"/>
                </a:schemeClr>
              </a:solidFill>
            </a:endParaRPr>
          </a:p>
          <a:p>
            <a:pPr>
              <a:lnSpc>
                <a:spcPct val="100000"/>
              </a:lnSpc>
              <a:spcBef>
                <a:spcPts val="1400"/>
              </a:spcBef>
            </a:pPr>
            <a:r>
              <a:rPr lang="en-US" sz="2200" u="sng" dirty="0">
                <a:solidFill>
                  <a:srgbClr val="1C7DDB"/>
                </a:solidFill>
                <a:latin typeface="Abadi"/>
                <a:ea typeface="+mn-lt"/>
                <a:cs typeface="+mn-lt"/>
              </a:rPr>
              <a:t>https://github.com/AValdavida/Test-Repo/blob/main/spacex_dash_app_Con_Preguntasyrespuestas.py</a:t>
            </a:r>
            <a:endParaRPr lang="en-US" u="sng">
              <a:solidFill>
                <a:srgbClr val="1C7DDB"/>
              </a:solidFill>
              <a:latin typeface="Abadi"/>
            </a:endParaRP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a:ea typeface="+mn-lt"/>
                <a:cs typeface="+mn-lt"/>
              </a:rPr>
              <a:t>Logistic Regression, SVM, KNN: accuracy 0.83 (consistent confusion matrices); Decision Tree: 0.66 (overfit). SVM selected as best performer due to balanced precision/recall across classes despite tied accuracy.</a:t>
            </a:r>
            <a:endParaRPr lang="en-US" dirty="0">
              <a:solidFill>
                <a:schemeClr val="accent3">
                  <a:lumMod val="25000"/>
                </a:schemeClr>
              </a:solidFill>
              <a:latin typeface="Abadi"/>
              <a:ea typeface="+mn-lt"/>
              <a:cs typeface="+mn-lt"/>
            </a:endParaRPr>
          </a:p>
          <a:p>
            <a:r>
              <a:rPr lang="en-US" sz="2200" dirty="0">
                <a:solidFill>
                  <a:schemeClr val="accent3">
                    <a:lumMod val="25000"/>
                  </a:schemeClr>
                </a:solidFill>
                <a:latin typeface="Abadi"/>
                <a:ea typeface="+mn-lt"/>
                <a:cs typeface="+mn-lt"/>
              </a:rPr>
              <a:t>Clean </a:t>
            </a:r>
            <a:r>
              <a:rPr lang="en-US" sz="2200" dirty="0" err="1">
                <a:solidFill>
                  <a:schemeClr val="accent3">
                    <a:lumMod val="25000"/>
                  </a:schemeClr>
                </a:solidFill>
                <a:latin typeface="Abadi"/>
                <a:ea typeface="+mn-lt"/>
                <a:cs typeface="+mn-lt"/>
              </a:rPr>
              <a:t>DataFrame</a:t>
            </a:r>
            <a:r>
              <a:rPr lang="en-US" sz="2200" dirty="0">
                <a:solidFill>
                  <a:schemeClr val="accent3">
                    <a:lumMod val="25000"/>
                  </a:schemeClr>
                </a:solidFill>
                <a:latin typeface="Abadi"/>
                <a:ea typeface="+mn-lt"/>
                <a:cs typeface="+mn-lt"/>
              </a:rPr>
              <a:t> → 80/20 Train/Test Split  </a:t>
            </a:r>
            <a:endParaRPr lang="en-US" dirty="0">
              <a:solidFill>
                <a:schemeClr val="accent3">
                  <a:lumMod val="25000"/>
                </a:schemeClr>
              </a:solidFill>
              <a:latin typeface="Abadi"/>
              <a:ea typeface="+mn-lt"/>
              <a:cs typeface="+mn-lt"/>
            </a:endParaRPr>
          </a:p>
          <a:p>
            <a:pPr marL="0" indent="0">
              <a:buNone/>
            </a:pPr>
            <a:r>
              <a:rPr lang="en-US" sz="2200" dirty="0">
                <a:solidFill>
                  <a:schemeClr val="accent3">
                    <a:lumMod val="25000"/>
                  </a:schemeClr>
                </a:solidFill>
                <a:latin typeface="Abadi"/>
                <a:ea typeface="+mn-lt"/>
                <a:cs typeface="+mn-lt"/>
              </a:rPr>
              <a:t>      ↓  </a:t>
            </a:r>
            <a:endParaRPr lang="en-US">
              <a:solidFill>
                <a:schemeClr val="accent3">
                  <a:lumMod val="25000"/>
                </a:schemeClr>
              </a:solidFill>
              <a:latin typeface="Abadi"/>
              <a:ea typeface="+mn-lt"/>
              <a:cs typeface="+mn-lt"/>
            </a:endParaRPr>
          </a:p>
          <a:p>
            <a:r>
              <a:rPr lang="en-US" sz="2200" dirty="0">
                <a:solidFill>
                  <a:schemeClr val="accent3">
                    <a:lumMod val="25000"/>
                  </a:schemeClr>
                </a:solidFill>
                <a:latin typeface="Abadi"/>
                <a:ea typeface="+mn-lt"/>
                <a:cs typeface="+mn-lt"/>
              </a:rPr>
              <a:t>4 Classifiers → Cross-Validation  </a:t>
            </a:r>
            <a:endParaRPr lang="en-US" dirty="0">
              <a:solidFill>
                <a:schemeClr val="accent3">
                  <a:lumMod val="25000"/>
                </a:schemeClr>
              </a:solidFill>
              <a:latin typeface="Abadi"/>
              <a:ea typeface="+mn-lt"/>
              <a:cs typeface="+mn-lt"/>
            </a:endParaRPr>
          </a:p>
          <a:p>
            <a:pPr marL="0" indent="0">
              <a:buNone/>
            </a:pPr>
            <a:r>
              <a:rPr lang="en-US" sz="2200" dirty="0">
                <a:solidFill>
                  <a:schemeClr val="accent3">
                    <a:lumMod val="25000"/>
                  </a:schemeClr>
                </a:solidFill>
                <a:latin typeface="Abadi"/>
                <a:ea typeface="+mn-lt"/>
                <a:cs typeface="+mn-lt"/>
              </a:rPr>
              <a:t>      ↓  </a:t>
            </a:r>
            <a:endParaRPr lang="en-US">
              <a:solidFill>
                <a:schemeClr val="accent3">
                  <a:lumMod val="25000"/>
                </a:schemeClr>
              </a:solidFill>
              <a:latin typeface="Abadi"/>
              <a:ea typeface="+mn-lt"/>
              <a:cs typeface="+mn-lt"/>
            </a:endParaRPr>
          </a:p>
          <a:p>
            <a:r>
              <a:rPr lang="en-US" sz="2200" dirty="0">
                <a:solidFill>
                  <a:schemeClr val="accent3">
                    <a:lumMod val="25000"/>
                  </a:schemeClr>
                </a:solidFill>
                <a:latin typeface="Abadi"/>
                <a:ea typeface="+mn-lt"/>
                <a:cs typeface="+mn-lt"/>
              </a:rPr>
              <a:t>Confusion Matrix: [LR/SVM/KNN: 0.83 | DT: 0.66]  </a:t>
            </a:r>
          </a:p>
          <a:p>
            <a:pPr marL="0" indent="0">
              <a:buNone/>
            </a:pPr>
            <a:r>
              <a:rPr lang="en-US" sz="2200" dirty="0">
                <a:solidFill>
                  <a:schemeClr val="accent3">
                    <a:lumMod val="25000"/>
                  </a:schemeClr>
                </a:solidFill>
                <a:latin typeface="Abadi"/>
                <a:ea typeface="+mn-lt"/>
                <a:cs typeface="+mn-lt"/>
              </a:rPr>
              <a:t>      ↓  </a:t>
            </a:r>
            <a:endParaRPr lang="en-US" dirty="0">
              <a:solidFill>
                <a:schemeClr val="accent3">
                  <a:lumMod val="25000"/>
                </a:schemeClr>
              </a:solidFill>
              <a:latin typeface="Abadi"/>
              <a:ea typeface="Calibri" panose="020F0502020204030204"/>
              <a:cs typeface="Calibri" panose="020F0502020204030204"/>
            </a:endParaRPr>
          </a:p>
          <a:p>
            <a:r>
              <a:rPr lang="en-US" sz="2200" dirty="0">
                <a:solidFill>
                  <a:schemeClr val="accent3">
                    <a:lumMod val="25000"/>
                  </a:schemeClr>
                </a:solidFill>
                <a:latin typeface="Abadi"/>
                <a:ea typeface="+mn-lt"/>
                <a:cs typeface="+mn-lt"/>
              </a:rPr>
              <a:t>**SVM Production** (best precision on both classes)</a:t>
            </a:r>
            <a:endParaRPr lang="en-US" dirty="0">
              <a:solidFill>
                <a:schemeClr val="accent3">
                  <a:lumMod val="25000"/>
                </a:schemeClr>
              </a:solidFill>
              <a:latin typeface="Abadi"/>
              <a:ea typeface="+mn-lt"/>
              <a:cs typeface="+mn-lt"/>
            </a:endParaRPr>
          </a:p>
          <a:p>
            <a:pPr>
              <a:lnSpc>
                <a:spcPct val="100000"/>
              </a:lnSpc>
              <a:spcBef>
                <a:spcPts val="1400"/>
              </a:spcBef>
            </a:pPr>
            <a:r>
              <a:rPr lang="en-US" sz="2200" u="sng" dirty="0">
                <a:solidFill>
                  <a:srgbClr val="1C7DDB"/>
                </a:solidFill>
                <a:ea typeface="+mn-lt"/>
                <a:cs typeface="+mn-lt"/>
              </a:rPr>
              <a:t>https://github.com/AValdavida/Test-Repo/blob/main/SpaceX_Machine%20Learning%20Prediction_Part_5.ipynb</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438050" cy="451359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CCAFS SLC-40 highest success rate; Optimal payload 4-6k kg; Success improving over time; Sites near coast (0.51km avg) with rail/highway access.</a:t>
            </a:r>
            <a:endParaRPr lang="en-US" sz="220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Folium: </a:t>
            </a:r>
            <a:r>
              <a:rPr lang="en-US" sz="2200" err="1">
                <a:solidFill>
                  <a:schemeClr val="accent3">
                    <a:lumMod val="25000"/>
                  </a:schemeClr>
                </a:solidFill>
                <a:latin typeface="Abadi"/>
              </a:rPr>
              <a:t>CircleMarkers</a:t>
            </a:r>
            <a:r>
              <a:rPr lang="en-US" sz="2200" dirty="0">
                <a:solidFill>
                  <a:schemeClr val="accent3">
                    <a:lumMod val="25000"/>
                  </a:schemeClr>
                </a:solidFill>
                <a:latin typeface="Abadi"/>
              </a:rPr>
              <a:t> + </a:t>
            </a:r>
            <a:r>
              <a:rPr lang="en-US" sz="2200" err="1">
                <a:solidFill>
                  <a:schemeClr val="accent3">
                    <a:lumMod val="25000"/>
                  </a:schemeClr>
                </a:solidFill>
                <a:latin typeface="Abadi"/>
              </a:rPr>
              <a:t>PolyLines</a:t>
            </a:r>
            <a:r>
              <a:rPr lang="en-US" sz="2200" dirty="0">
                <a:solidFill>
                  <a:schemeClr val="accent3">
                    <a:lumMod val="25000"/>
                  </a:schemeClr>
                </a:solidFill>
                <a:latin typeface="Abadi"/>
              </a:rPr>
              <a:t> to coast/rail (screenshots); Dash: Site dropdown → Pie chart success + Payload slider → Scatter outcomes.</a:t>
            </a:r>
          </a:p>
          <a:p>
            <a:pPr>
              <a:lnSpc>
                <a:spcPct val="100000"/>
              </a:lnSpc>
              <a:spcBef>
                <a:spcPts val="1400"/>
              </a:spcBef>
            </a:pPr>
            <a:r>
              <a:rPr lang="en-US" sz="2200" dirty="0">
                <a:solidFill>
                  <a:schemeClr val="accent3">
                    <a:lumMod val="25000"/>
                  </a:schemeClr>
                </a:solidFill>
                <a:latin typeface="Abadi"/>
              </a:rPr>
              <a:t>LR/SVM/KNN: 83% accuracy (confusion matrix); Decision Tree: 66% (overfit); SVM best precision/recall balance; Top features: </a:t>
            </a:r>
            <a:r>
              <a:rPr lang="en-US" sz="2200" err="1">
                <a:solidFill>
                  <a:schemeClr val="accent3">
                    <a:lumMod val="25000"/>
                  </a:schemeClr>
                </a:solidFill>
                <a:latin typeface="Abadi"/>
              </a:rPr>
              <a:t>PayloadMass</a:t>
            </a:r>
            <a:r>
              <a:rPr lang="en-US" sz="2200" dirty="0">
                <a:solidFill>
                  <a:schemeClr val="accent3">
                    <a:lumMod val="25000"/>
                  </a:schemeClr>
                </a:solidFill>
                <a:latin typeface="Abadi"/>
              </a:rPr>
              <a:t> + </a:t>
            </a:r>
            <a:r>
              <a:rPr lang="en-US" sz="2200" err="1">
                <a:solidFill>
                  <a:schemeClr val="accent3">
                    <a:lumMod val="25000"/>
                  </a:schemeClr>
                </a:solidFill>
                <a:latin typeface="Abadi"/>
              </a:rPr>
              <a:t>LaunchSite</a:t>
            </a:r>
            <a:r>
              <a:rPr lang="en-US" sz="2200" dirty="0">
                <a:solidFill>
                  <a:schemeClr val="accent3">
                    <a:lumMod val="25000"/>
                  </a:schemeClr>
                </a:solidFill>
                <a:latin typeface="Abadi"/>
              </a:rPr>
              <a:t>.</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graphicFrame>
        <p:nvGraphicFramePr>
          <p:cNvPr id="3" name="Table 2">
            <a:extLst>
              <a:ext uri="{FF2B5EF4-FFF2-40B4-BE49-F238E27FC236}">
                <a16:creationId xmlns:a16="http://schemas.microsoft.com/office/drawing/2014/main" id="{C70EAA93-BCBB-D1CE-88ED-5483EB7394B4}"/>
              </a:ext>
            </a:extLst>
          </p:cNvPr>
          <p:cNvGraphicFramePr>
            <a:graphicFrameLocks noGrp="1"/>
          </p:cNvGraphicFramePr>
          <p:nvPr>
            <p:extLst>
              <p:ext uri="{D42A27DB-BD31-4B8C-83A1-F6EECF244321}">
                <p14:modId xmlns:p14="http://schemas.microsoft.com/office/powerpoint/2010/main" val="2885478871"/>
              </p:ext>
            </p:extLst>
          </p:nvPr>
        </p:nvGraphicFramePr>
        <p:xfrm>
          <a:off x="1129228" y="4544457"/>
          <a:ext cx="9915993" cy="1706880"/>
        </p:xfrm>
        <a:graphic>
          <a:graphicData uri="http://schemas.openxmlformats.org/drawingml/2006/table">
            <a:tbl>
              <a:tblPr bandRow="1">
                <a:tableStyleId>{5C22544A-7EE6-4342-B048-85BDC9FD1C3A}</a:tableStyleId>
              </a:tblPr>
              <a:tblGrid>
                <a:gridCol w="3305331">
                  <a:extLst>
                    <a:ext uri="{9D8B030D-6E8A-4147-A177-3AD203B41FA5}">
                      <a16:colId xmlns:a16="http://schemas.microsoft.com/office/drawing/2014/main" val="1604157434"/>
                    </a:ext>
                  </a:extLst>
                </a:gridCol>
                <a:gridCol w="3305331">
                  <a:extLst>
                    <a:ext uri="{9D8B030D-6E8A-4147-A177-3AD203B41FA5}">
                      <a16:colId xmlns:a16="http://schemas.microsoft.com/office/drawing/2014/main" val="2676628848"/>
                    </a:ext>
                  </a:extLst>
                </a:gridCol>
                <a:gridCol w="3305331">
                  <a:extLst>
                    <a:ext uri="{9D8B030D-6E8A-4147-A177-3AD203B41FA5}">
                      <a16:colId xmlns:a16="http://schemas.microsoft.com/office/drawing/2014/main" val="1168154110"/>
                    </a:ext>
                  </a:extLst>
                </a:gridCol>
              </a:tblGrid>
              <a:tr h="321287">
                <a:tc>
                  <a:txBody>
                    <a:bodyPr/>
                    <a:lstStyle/>
                    <a:p>
                      <a:pPr algn="l">
                        <a:buNone/>
                      </a:pPr>
                      <a:r>
                        <a:rPr lang="en-US">
                          <a:effectLst/>
                        </a:rPr>
                        <a:t>Análisis</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2F2F2"/>
                    </a:solidFill>
                  </a:tcPr>
                </a:tc>
                <a:tc>
                  <a:txBody>
                    <a:bodyPr/>
                    <a:lstStyle/>
                    <a:p>
                      <a:pPr algn="l">
                        <a:buNone/>
                      </a:pPr>
                      <a:r>
                        <a:rPr lang="en-US">
                          <a:effectLst/>
                        </a:rPr>
                        <a:t>Key Insight</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2F2F2"/>
                    </a:solidFill>
                  </a:tcPr>
                </a:tc>
                <a:tc>
                  <a:txBody>
                    <a:bodyPr/>
                    <a:lstStyle/>
                    <a:p>
                      <a:pPr algn="l">
                        <a:buNone/>
                      </a:pPr>
                      <a:r>
                        <a:rPr lang="en-US">
                          <a:effectLst/>
                        </a:rPr>
                        <a:t>Visual Tool</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2F2F2"/>
                    </a:solidFill>
                  </a:tcPr>
                </a:tc>
                <a:extLst>
                  <a:ext uri="{0D108BD9-81ED-4DB2-BD59-A6C34878D82A}">
                    <a16:rowId xmlns:a16="http://schemas.microsoft.com/office/drawing/2014/main" val="3015233699"/>
                  </a:ext>
                </a:extLst>
              </a:tr>
              <a:tr h="321287">
                <a:tc>
                  <a:txBody>
                    <a:bodyPr/>
                    <a:lstStyle/>
                    <a:p>
                      <a:pPr algn="l">
                        <a:buNone/>
                      </a:pPr>
                      <a:r>
                        <a:rPr lang="en-US" b="1">
                          <a:effectLst/>
                        </a:rPr>
                        <a:t>EDA</a:t>
                      </a:r>
                      <a:endParaRPr lang="en-US">
                        <a:effectLst/>
                      </a:endParaRP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a:effectLst/>
                        </a:rPr>
                        <a:t>CCAFS SLC-40 &gt;90% success</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a:effectLst/>
                        </a:rPr>
                        <a:t>Folium maps + Bars</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extLst>
                  <a:ext uri="{0D108BD9-81ED-4DB2-BD59-A6C34878D82A}">
                    <a16:rowId xmlns:a16="http://schemas.microsoft.com/office/drawing/2014/main" val="2278402567"/>
                  </a:ext>
                </a:extLst>
              </a:tr>
              <a:tr h="321287">
                <a:tc>
                  <a:txBody>
                    <a:bodyPr/>
                    <a:lstStyle/>
                    <a:p>
                      <a:pPr algn="l">
                        <a:buNone/>
                      </a:pPr>
                      <a:r>
                        <a:rPr lang="en-US" b="1">
                          <a:effectLst/>
                        </a:rPr>
                        <a:t>Interactive</a:t>
                      </a:r>
                      <a:endParaRPr lang="en-US">
                        <a:effectLst/>
                      </a:endParaRP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a:effectLst/>
                        </a:rPr>
                        <a:t>Payload 4-6kkg optimal</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a:effectLst/>
                        </a:rPr>
                        <a:t>Dash dropdown/slider</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extLst>
                  <a:ext uri="{0D108BD9-81ED-4DB2-BD59-A6C34878D82A}">
                    <a16:rowId xmlns:a16="http://schemas.microsoft.com/office/drawing/2014/main" val="1588099522"/>
                  </a:ext>
                </a:extLst>
              </a:tr>
              <a:tr h="321287">
                <a:tc>
                  <a:txBody>
                    <a:bodyPr/>
                    <a:lstStyle/>
                    <a:p>
                      <a:pPr algn="l">
                        <a:buNone/>
                      </a:pPr>
                      <a:r>
                        <a:rPr lang="en-US" b="1">
                          <a:effectLst/>
                        </a:rPr>
                        <a:t>Predictive</a:t>
                      </a:r>
                      <a:endParaRPr lang="en-US">
                        <a:effectLst/>
                      </a:endParaRP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a:effectLst/>
                        </a:rPr>
                        <a:t>SVM 83% accuracy</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a:effectLst/>
                        </a:rPr>
                        <a:t>Confusion Matrix</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extLst>
                  <a:ext uri="{0D108BD9-81ED-4DB2-BD59-A6C34878D82A}">
                    <a16:rowId xmlns:a16="http://schemas.microsoft.com/office/drawing/2014/main" val="2460441435"/>
                  </a:ext>
                </a:extLst>
              </a:tr>
            </a:tbl>
          </a:graphicData>
        </a:graphic>
      </p:graphicFrame>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10413828" cy="381158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400" dirty="0">
                <a:solidFill>
                  <a:schemeClr val="accent3">
                    <a:lumMod val="25000"/>
                  </a:schemeClr>
                </a:solidFill>
                <a:latin typeface="Abadi"/>
                <a:ea typeface="+mn-lt"/>
                <a:cs typeface="+mn-lt"/>
              </a:rPr>
              <a:t>It can be observed that the </a:t>
            </a:r>
            <a:r>
              <a:rPr lang="en-US" sz="2400" err="1">
                <a:solidFill>
                  <a:schemeClr val="accent3">
                    <a:lumMod val="25000"/>
                  </a:schemeClr>
                </a:solidFill>
                <a:latin typeface="Abadi"/>
                <a:ea typeface="+mn-lt"/>
                <a:cs typeface="+mn-lt"/>
              </a:rPr>
              <a:t>LaunchSite</a:t>
            </a:r>
            <a:r>
              <a:rPr lang="en-US" sz="2400" dirty="0">
                <a:solidFill>
                  <a:schemeClr val="accent3">
                    <a:lumMod val="25000"/>
                  </a:schemeClr>
                </a:solidFill>
                <a:latin typeface="Abadi"/>
                <a:ea typeface="+mn-lt"/>
                <a:cs typeface="+mn-lt"/>
              </a:rPr>
              <a:t> "CCAFS SLC 40" is the most used, no matter the class.</a:t>
            </a:r>
            <a:endParaRPr lang="en-US" sz="2400">
              <a:solidFill>
                <a:schemeClr val="accent3">
                  <a:lumMod val="25000"/>
                </a:schemeClr>
              </a:solidFill>
              <a:latin typeface="Abadi"/>
              <a:ea typeface="Calibri"/>
              <a:cs typeface="Calibri"/>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9FC20914-A346-258F-3B0C-27DD9BFC26E6}"/>
              </a:ext>
            </a:extLst>
          </p:cNvPr>
          <p:cNvPicPr>
            <a:picLocks noChangeAspect="1"/>
          </p:cNvPicPr>
          <p:nvPr/>
        </p:nvPicPr>
        <p:blipFill>
          <a:blip r:embed="rId3"/>
          <a:stretch>
            <a:fillRect/>
          </a:stretch>
        </p:blipFill>
        <p:spPr>
          <a:xfrm>
            <a:off x="1373608" y="2059293"/>
            <a:ext cx="9591675" cy="187642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10514816" cy="3811588"/>
          </a:xfrm>
          <a:prstGeom prst="rect">
            <a:avLst/>
          </a:prstGeom>
        </p:spPr>
        <p:txBody>
          <a:bodyPr lIns="91440" tIns="45720" rIns="91440" bIns="45720" anchor="t">
            <a:noAutofit/>
          </a:bodyPr>
          <a:lstStyle/>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400" dirty="0">
                <a:latin typeface="Abadi"/>
                <a:ea typeface="+mn-lt"/>
                <a:cs typeface="+mn-lt"/>
              </a:rPr>
              <a:t>Now if you observe Payload Mass Vs. Launch Site scatter point chart you will find for the VAFB-SLC </a:t>
            </a:r>
            <a:r>
              <a:rPr lang="en-US" sz="2400" err="1">
                <a:latin typeface="Abadi"/>
                <a:ea typeface="+mn-lt"/>
                <a:cs typeface="+mn-lt"/>
              </a:rPr>
              <a:t>launchsite</a:t>
            </a:r>
            <a:r>
              <a:rPr lang="en-US" sz="2400" dirty="0">
                <a:latin typeface="Abadi"/>
                <a:ea typeface="+mn-lt"/>
                <a:cs typeface="+mn-lt"/>
              </a:rPr>
              <a:t> there are no rockets launched for </a:t>
            </a:r>
            <a:r>
              <a:rPr lang="en-US" sz="2400" err="1">
                <a:latin typeface="Abadi"/>
                <a:ea typeface="+mn-lt"/>
                <a:cs typeface="+mn-lt"/>
              </a:rPr>
              <a:t>heavypayload</a:t>
            </a:r>
            <a:r>
              <a:rPr lang="en-US" sz="2400" dirty="0">
                <a:latin typeface="Abadi"/>
                <a:ea typeface="+mn-lt"/>
                <a:cs typeface="+mn-lt"/>
              </a:rPr>
              <a:t> mass(greater than 10000).</a:t>
            </a:r>
            <a:endParaRPr lang="en-US" sz="2400" dirty="0">
              <a:latin typeface="Abadi"/>
              <a:ea typeface="Calibri"/>
              <a:cs typeface="Calibri"/>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E34536B7-4965-C10D-0B66-B6E3FCBFDF52}"/>
              </a:ext>
            </a:extLst>
          </p:cNvPr>
          <p:cNvPicPr>
            <a:picLocks noChangeAspect="1"/>
          </p:cNvPicPr>
          <p:nvPr/>
        </p:nvPicPr>
        <p:blipFill>
          <a:blip r:embed="rId3"/>
          <a:stretch>
            <a:fillRect/>
          </a:stretch>
        </p:blipFill>
        <p:spPr>
          <a:xfrm>
            <a:off x="1357312" y="2133427"/>
            <a:ext cx="9477375" cy="183832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326C475-B71E-B530-614B-E87A7C4D2AC4}"/>
              </a:ext>
            </a:extLst>
          </p:cNvPr>
          <p:cNvSpPr>
            <a:spLocks noGrp="1"/>
          </p:cNvSpPr>
          <p:nvPr>
            <p:ph type="title"/>
          </p:nvPr>
        </p:nvSpPr>
        <p:spPr>
          <a:xfrm>
            <a:off x="829019" y="677269"/>
            <a:ext cx="10506420" cy="637009"/>
          </a:xfrm>
        </p:spPr>
        <p:txBody>
          <a:bodyPr lIns="91440" tIns="45720" rIns="91440" bIns="45720" anchor="t"/>
          <a:lstStyle/>
          <a:p>
            <a:r>
              <a:rPr lang="en-US" sz="3700" dirty="0">
                <a:solidFill>
                  <a:srgbClr val="0B49CB"/>
                </a:solidFill>
                <a:latin typeface="Abadi"/>
              </a:rPr>
              <a:t>Success Rate vs. Orbit Type</a:t>
            </a:r>
            <a:endParaRPr lang="en-US" sz="3700" dirty="0">
              <a:latin typeface="Abadi"/>
            </a:endParaRPr>
          </a:p>
          <a:p>
            <a:endParaRPr lang="en-US" dirty="0">
              <a:ea typeface="Calibri Light"/>
              <a:cs typeface="Calibri Light"/>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sz="half" idx="1"/>
          </p:nvPr>
        </p:nvSpPr>
        <p:spPr>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7" name="Content Placeholder 6">
            <a:extLst>
              <a:ext uri="{FF2B5EF4-FFF2-40B4-BE49-F238E27FC236}">
                <a16:creationId xmlns:a16="http://schemas.microsoft.com/office/drawing/2014/main" id="{390440F8-04A2-2A77-ADF8-E6C192E07922}"/>
              </a:ext>
            </a:extLst>
          </p:cNvPr>
          <p:cNvSpPr>
            <a:spLocks noGrp="1"/>
          </p:cNvSpPr>
          <p:nvPr>
            <p:ph sz="half" idx="2"/>
          </p:nvPr>
        </p:nvSpPr>
        <p:spPr>
          <a:xfrm>
            <a:off x="6172200" y="1825625"/>
            <a:ext cx="5172420" cy="4351338"/>
          </a:xfrm>
        </p:spPr>
        <p:txBody>
          <a:bodyPr lIns="91440" tIns="45720" rIns="91440" bIns="45720" anchor="t"/>
          <a:lstStyle/>
          <a:p>
            <a:r>
              <a:rPr lang="en-US" dirty="0">
                <a:ea typeface="+mn-lt"/>
                <a:cs typeface="+mn-lt"/>
              </a:rPr>
              <a:t>The orbits with the highest success rate are ES-L1, GEO, HEO and SSO</a:t>
            </a:r>
            <a:endParaRPr lang="en-US" dirty="0"/>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pic>
        <p:nvPicPr>
          <p:cNvPr id="2" name="Picture 1">
            <a:extLst>
              <a:ext uri="{FF2B5EF4-FFF2-40B4-BE49-F238E27FC236}">
                <a16:creationId xmlns:a16="http://schemas.microsoft.com/office/drawing/2014/main" id="{81F5DE61-EAF3-57A7-F7D3-A65BA4D7B0FC}"/>
              </a:ext>
            </a:extLst>
          </p:cNvPr>
          <p:cNvPicPr>
            <a:picLocks noChangeAspect="1"/>
          </p:cNvPicPr>
          <p:nvPr/>
        </p:nvPicPr>
        <p:blipFill>
          <a:blip r:embed="rId3"/>
          <a:stretch>
            <a:fillRect/>
          </a:stretch>
        </p:blipFill>
        <p:spPr>
          <a:xfrm>
            <a:off x="1206404" y="1823003"/>
            <a:ext cx="4812421" cy="4359582"/>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4816" cy="3811588"/>
          </a:xfrm>
          <a:prstGeom prst="rect">
            <a:avLst/>
          </a:prstGeom>
        </p:spPr>
        <p:txBody>
          <a:bodyPr lIns="91440" tIns="45720" rIns="91440" bIns="45720" anchor="t">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You can observe that in the LEO orbit, success seems to be related to the number of flights. Conversely, in the GTO orbit, there appears to be no relationship between flight number and success.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E7E4A44A-CC1A-E2CB-5EAC-7873A43FFA75}"/>
              </a:ext>
            </a:extLst>
          </p:cNvPr>
          <p:cNvPicPr>
            <a:picLocks noChangeAspect="1"/>
          </p:cNvPicPr>
          <p:nvPr/>
        </p:nvPicPr>
        <p:blipFill>
          <a:blip r:embed="rId3"/>
          <a:stretch>
            <a:fillRect/>
          </a:stretch>
        </p:blipFill>
        <p:spPr>
          <a:xfrm>
            <a:off x="1323975" y="2476500"/>
            <a:ext cx="9544050" cy="190500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10514816" cy="3811588"/>
          </a:xfrm>
          <a:prstGeom prst="rect">
            <a:avLst/>
          </a:prstGeom>
        </p:spPr>
        <p:txBody>
          <a:bodyPr lIns="91440" tIns="45720" rIns="91440" bIns="45720" anchor="t">
            <a:normAutofit lnSpcReduction="10000"/>
          </a:bodyPr>
          <a:lstStyle/>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342900" indent="-342900"/>
            <a:r>
              <a:rPr lang="en-US" sz="2200" dirty="0">
                <a:solidFill>
                  <a:schemeClr val="accent3">
                    <a:lumMod val="25000"/>
                  </a:schemeClr>
                </a:solidFill>
                <a:latin typeface="Abadi"/>
                <a:ea typeface="+mn-lt"/>
                <a:cs typeface="+mn-lt"/>
              </a:rPr>
              <a:t>With heavy payloads the successful landing or positive landing rate are more for Polar, LEO and ISS.</a:t>
            </a:r>
            <a:endParaRPr lang="en-US" dirty="0">
              <a:solidFill>
                <a:schemeClr val="accent3">
                  <a:lumMod val="25000"/>
                </a:schemeClr>
              </a:solidFill>
              <a:latin typeface="Abadi"/>
            </a:endParaRPr>
          </a:p>
          <a:p>
            <a:pPr marL="342900" indent="-342900">
              <a:lnSpc>
                <a:spcPct val="100000"/>
              </a:lnSpc>
              <a:spcBef>
                <a:spcPts val="1400"/>
              </a:spcBef>
            </a:pPr>
            <a:r>
              <a:rPr lang="en-US" sz="2200" dirty="0">
                <a:solidFill>
                  <a:schemeClr val="accent3">
                    <a:lumMod val="25000"/>
                  </a:schemeClr>
                </a:solidFill>
                <a:latin typeface="Abadi"/>
                <a:ea typeface="+mn-lt"/>
                <a:cs typeface="+mn-lt"/>
              </a:rPr>
              <a:t>However, for GTO, it's difficult to distinguish between successful and unsuccessful landings as both outcomes are present.</a:t>
            </a:r>
            <a:endParaRPr lang="en-US" dirty="0">
              <a:solidFill>
                <a:schemeClr val="accent3">
                  <a:lumMod val="25000"/>
                </a:schemeClr>
              </a:solidFill>
              <a:latin typeface="Abadi"/>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377BBD30-60D8-7A5C-982D-4D4C5B97D8A1}"/>
              </a:ext>
            </a:extLst>
          </p:cNvPr>
          <p:cNvPicPr>
            <a:picLocks noChangeAspect="1"/>
          </p:cNvPicPr>
          <p:nvPr/>
        </p:nvPicPr>
        <p:blipFill>
          <a:blip r:embed="rId3"/>
          <a:stretch>
            <a:fillRect/>
          </a:stretch>
        </p:blipFill>
        <p:spPr>
          <a:xfrm>
            <a:off x="1276350" y="2466975"/>
            <a:ext cx="9639300" cy="192405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8CB65-B575-DFB9-20CB-864EF7E098DB}"/>
              </a:ext>
            </a:extLst>
          </p:cNvPr>
          <p:cNvSpPr>
            <a:spLocks noGrp="1"/>
          </p:cNvSpPr>
          <p:nvPr>
            <p:ph type="title"/>
          </p:nvPr>
        </p:nvSpPr>
        <p:spPr>
          <a:xfrm>
            <a:off x="838200" y="668089"/>
            <a:ext cx="10515600" cy="609467"/>
          </a:xfrm>
        </p:spPr>
        <p:txBody>
          <a:bodyPr lIns="91440" tIns="45720" rIns="91440" bIns="45720" anchor="t"/>
          <a:lstStyle/>
          <a:p>
            <a:r>
              <a:rPr lang="en-US" sz="3700" dirty="0">
                <a:solidFill>
                  <a:srgbClr val="0B49CB"/>
                </a:solidFill>
                <a:latin typeface="Abadi"/>
              </a:rPr>
              <a:t>Launch Success Yearly Trend</a:t>
            </a:r>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sz="half" idx="1"/>
          </p:nvPr>
        </p:nvSpPr>
        <p:spPr>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dirty="0">
              <a:solidFill>
                <a:schemeClr val="accent3">
                  <a:lumMod val="25000"/>
                </a:schemeClr>
              </a:solidFill>
              <a:latin typeface="Abadi"/>
            </a:endParaRPr>
          </a:p>
        </p:txBody>
      </p:sp>
      <p:pic>
        <p:nvPicPr>
          <p:cNvPr id="7" name="Content Placeholder 6">
            <a:extLst>
              <a:ext uri="{FF2B5EF4-FFF2-40B4-BE49-F238E27FC236}">
                <a16:creationId xmlns:a16="http://schemas.microsoft.com/office/drawing/2014/main" id="{C2616D76-A30C-3658-A096-247BFE67ACB8}"/>
              </a:ext>
            </a:extLst>
          </p:cNvPr>
          <p:cNvPicPr>
            <a:picLocks noGrp="1" noChangeAspect="1"/>
          </p:cNvPicPr>
          <p:nvPr>
            <p:ph sz="half" idx="2"/>
          </p:nvPr>
        </p:nvPicPr>
        <p:blipFill>
          <a:blip r:embed="rId3"/>
          <a:stretch>
            <a:fillRect/>
          </a:stretch>
        </p:blipFill>
        <p:spPr>
          <a:xfrm>
            <a:off x="939188" y="1824428"/>
            <a:ext cx="4887817" cy="3977321"/>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8" name="TextBox 7">
            <a:extLst>
              <a:ext uri="{FF2B5EF4-FFF2-40B4-BE49-F238E27FC236}">
                <a16:creationId xmlns:a16="http://schemas.microsoft.com/office/drawing/2014/main" id="{CEE429A9-A28C-10FE-DAE0-A67321893ECE}"/>
              </a:ext>
            </a:extLst>
          </p:cNvPr>
          <p:cNvSpPr txBox="1"/>
          <p:nvPr/>
        </p:nvSpPr>
        <p:spPr>
          <a:xfrm>
            <a:off x="6146131" y="1854868"/>
            <a:ext cx="5063289"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Abadi"/>
                <a:ea typeface="+mn-lt"/>
                <a:cs typeface="+mn-lt"/>
              </a:rPr>
              <a:t>Can observe that the success rate since 2013 kept increasing till 2020</a:t>
            </a:r>
            <a:endParaRPr lang="en-US" sz="2400">
              <a:latin typeface="Abadi"/>
            </a:endParaRP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dirty="0">
                <a:solidFill>
                  <a:schemeClr val="accent3">
                    <a:lumMod val="25000"/>
                  </a:schemeClr>
                </a:solidFill>
                <a:latin typeface="Abadi"/>
                <a:ea typeface="Calibri"/>
                <a:cs typeface="Calibri"/>
              </a:rPr>
              <a:t>The names of the unique launch sites are: </a:t>
            </a:r>
            <a:r>
              <a:rPr lang="en-US" dirty="0">
                <a:solidFill>
                  <a:schemeClr val="accent3">
                    <a:lumMod val="25000"/>
                  </a:schemeClr>
                </a:solidFill>
                <a:latin typeface="Abadi"/>
                <a:ea typeface="+mn-lt"/>
                <a:cs typeface="+mn-lt"/>
              </a:rPr>
              <a:t>CCAFS LC-40, VAFB SLC-4E, KSC LC-39A, CCAFS SLC-40</a:t>
            </a:r>
            <a:endParaRPr lang="en-US" dirty="0">
              <a:solidFill>
                <a:schemeClr val="accent3">
                  <a:lumMod val="25000"/>
                </a:schemeClr>
              </a:solidFill>
              <a:latin typeface="Abadi"/>
            </a:endParaRPr>
          </a:p>
          <a:p>
            <a:pPr>
              <a:lnSpc>
                <a:spcPct val="100000"/>
              </a:lnSpc>
              <a:spcBef>
                <a:spcPts val="1400"/>
              </a:spcBef>
            </a:pPr>
            <a:r>
              <a:rPr lang="en-US" dirty="0">
                <a:solidFill>
                  <a:schemeClr val="accent3">
                    <a:lumMod val="25000"/>
                  </a:schemeClr>
                </a:solidFill>
                <a:latin typeface="Abadi"/>
                <a:ea typeface="+mn-lt"/>
                <a:cs typeface="+mn-lt"/>
              </a:rPr>
              <a:t>The query: SELECT DISTINCT </a:t>
            </a:r>
            <a:r>
              <a:rPr lang="en-US" err="1">
                <a:solidFill>
                  <a:schemeClr val="accent3">
                    <a:lumMod val="25000"/>
                  </a:schemeClr>
                </a:solidFill>
                <a:latin typeface="Abadi"/>
                <a:ea typeface="+mn-lt"/>
                <a:cs typeface="+mn-lt"/>
              </a:rPr>
              <a:t>Launch_Site</a:t>
            </a:r>
            <a:r>
              <a:rPr lang="en-US" dirty="0">
                <a:solidFill>
                  <a:schemeClr val="accent3">
                    <a:lumMod val="25000"/>
                  </a:schemeClr>
                </a:solidFill>
                <a:latin typeface="Abadi"/>
                <a:ea typeface="+mn-lt"/>
                <a:cs typeface="+mn-lt"/>
              </a:rPr>
              <a:t> FROM SPACEXTABLE → 4 unique sites; CCAFS SLC-40 most frequent (success leader); sqlite://my_data1.db → Direct SpaceX API data access.</a:t>
            </a:r>
            <a:endParaRPr lang="en-US">
              <a:solidFill>
                <a:schemeClr val="accent3">
                  <a:lumMod val="25000"/>
                </a:schemeClr>
              </a:solidFill>
              <a:latin typeface="Abadi"/>
              <a:ea typeface="Calibri"/>
              <a:cs typeface="Calibri"/>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400" dirty="0">
                <a:solidFill>
                  <a:schemeClr val="accent3">
                    <a:lumMod val="25000"/>
                  </a:schemeClr>
                </a:solidFill>
                <a:latin typeface="Abadi"/>
                <a:ea typeface="+mn-lt"/>
                <a:cs typeface="+mn-lt"/>
              </a:rPr>
              <a:t>CCAFS LC-40: 5 early missions (2010-2013); F9 v1.0 boosters B0003-B0007; Dragon qualification + CRS-1/2; All mission success, landings: 2x parachute failure, 3x no attempt.</a:t>
            </a:r>
            <a:endParaRPr lang="en-US" sz="1400">
              <a:solidFill>
                <a:schemeClr val="accent3">
                  <a:lumMod val="25000"/>
                </a:schemeClr>
              </a:solidFill>
              <a:latin typeface="Abadi"/>
            </a:endParaRPr>
          </a:p>
          <a:p>
            <a:pPr>
              <a:lnSpc>
                <a:spcPct val="100000"/>
              </a:lnSpc>
              <a:spcBef>
                <a:spcPts val="1400"/>
              </a:spcBef>
            </a:pPr>
            <a:r>
              <a:rPr lang="en-US" sz="1400" dirty="0">
                <a:solidFill>
                  <a:schemeClr val="accent3">
                    <a:lumMod val="25000"/>
                  </a:schemeClr>
                </a:solidFill>
                <a:latin typeface="Abadi"/>
                <a:ea typeface="+mn-lt"/>
                <a:cs typeface="+mn-lt"/>
              </a:rPr>
              <a:t>SELECT * FROM SPACEXTABLE WHERE </a:t>
            </a:r>
            <a:r>
              <a:rPr lang="en-US" sz="1400" err="1">
                <a:solidFill>
                  <a:schemeClr val="accent3">
                    <a:lumMod val="25000"/>
                  </a:schemeClr>
                </a:solidFill>
                <a:latin typeface="Abadi"/>
                <a:ea typeface="+mn-lt"/>
                <a:cs typeface="+mn-lt"/>
              </a:rPr>
              <a:t>Launch_Site</a:t>
            </a:r>
            <a:r>
              <a:rPr lang="en-US" sz="1400" dirty="0">
                <a:solidFill>
                  <a:schemeClr val="accent3">
                    <a:lumMod val="25000"/>
                  </a:schemeClr>
                </a:solidFill>
                <a:latin typeface="Abadi"/>
                <a:ea typeface="+mn-lt"/>
                <a:cs typeface="+mn-lt"/>
              </a:rPr>
              <a:t> LIKE 'CCA%' LIMIT 5 → CCAFS LC-40 dominates early Falcon 9 program; Early landing attempts failed (parachutes); Shows site evolution from Dragon demos to operational CRS missions.</a:t>
            </a:r>
          </a:p>
          <a:p>
            <a:pPr>
              <a:lnSpc>
                <a:spcPct val="100000"/>
              </a:lnSpc>
              <a:spcBef>
                <a:spcPts val="1400"/>
              </a:spcBef>
            </a:pPr>
            <a:endParaRPr lang="en-US" sz="1400" dirty="0">
              <a:solidFill>
                <a:schemeClr val="accent3">
                  <a:lumMod val="25000"/>
                </a:schemeClr>
              </a:solidFill>
              <a:latin typeface="Abadi"/>
              <a:ea typeface="Calibri"/>
              <a:cs typeface="Calibri"/>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9" name="Picture 8">
            <a:extLst>
              <a:ext uri="{FF2B5EF4-FFF2-40B4-BE49-F238E27FC236}">
                <a16:creationId xmlns:a16="http://schemas.microsoft.com/office/drawing/2014/main" id="{511EB219-F573-4E52-B60C-8C17F3CF5C22}"/>
              </a:ext>
            </a:extLst>
          </p:cNvPr>
          <p:cNvPicPr>
            <a:picLocks noChangeAspect="1"/>
          </p:cNvPicPr>
          <p:nvPr/>
        </p:nvPicPr>
        <p:blipFill>
          <a:blip r:embed="rId3"/>
          <a:stretch>
            <a:fillRect/>
          </a:stretch>
        </p:blipFill>
        <p:spPr>
          <a:xfrm>
            <a:off x="1096867" y="2914248"/>
            <a:ext cx="9401519" cy="310434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The query: SELECT SUM(PAYLOAD_MASS__KG_) FROM SPACEXTABLE WHERE Customer = 'NASA (CRS)' </a:t>
            </a:r>
            <a:endParaRPr lang="en-US" dirty="0">
              <a:solidFill>
                <a:schemeClr val="accent3">
                  <a:lumMod val="25000"/>
                </a:schemeClr>
              </a:solidFill>
            </a:endParaRPr>
          </a:p>
          <a:p>
            <a:pPr>
              <a:lnSpc>
                <a:spcPct val="100000"/>
              </a:lnSpc>
              <a:spcBef>
                <a:spcPts val="1400"/>
              </a:spcBef>
            </a:pPr>
            <a:r>
              <a:rPr lang="en-US" sz="2200">
                <a:solidFill>
                  <a:schemeClr val="accent3">
                    <a:lumMod val="25000"/>
                  </a:schemeClr>
                </a:solidFill>
                <a:latin typeface="Abadi"/>
                <a:ea typeface="+mn-lt"/>
                <a:cs typeface="+mn-lt"/>
              </a:rPr>
              <a:t>Results: NASA (CRS): 45,596 kg total payload </a:t>
            </a:r>
            <a:r>
              <a:rPr lang="en-US" sz="2200" dirty="0">
                <a:solidFill>
                  <a:schemeClr val="accent3">
                    <a:lumMod val="25000"/>
                  </a:schemeClr>
                </a:solidFill>
                <a:latin typeface="Abadi"/>
                <a:ea typeface="+mn-lt"/>
                <a:cs typeface="+mn-lt"/>
              </a:rPr>
              <a:t>across Dragon CRS missions to ISS.</a:t>
            </a:r>
            <a:endParaRPr lang="en-US">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ea typeface="+mn-lt"/>
                <a:cs typeface="+mn-lt"/>
              </a:rPr>
              <a:t>This sustained Falcon 9 development enabling reusable landing tech. Primary customer driving launch cadence.</a:t>
            </a:r>
            <a:endParaRPr lang="en-US" sz="2200" dirty="0">
              <a:solidFill>
                <a:schemeClr val="accent3">
                  <a:lumMod val="25000"/>
                </a:schemeClr>
              </a:solidFill>
              <a:latin typeface="Abadi"/>
              <a:ea typeface="Calibri"/>
              <a:cs typeface="Calibri"/>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The query: SELECT AVG(PAYLOAD_MASS__KG_) FROM SPACEXTABLE WHERE Customer = 'NASA (CRS)' </a:t>
            </a:r>
            <a:endParaRPr lang="en-US" dirty="0">
              <a:solidFill>
                <a:schemeClr val="accent3">
                  <a:lumMod val="25000"/>
                </a:schemeClr>
              </a:solidFill>
              <a:latin typeface="Abadi"/>
              <a:ea typeface="+mn-lt"/>
              <a:cs typeface="+mn-lt"/>
            </a:endParaRPr>
          </a:p>
          <a:p>
            <a:pPr>
              <a:lnSpc>
                <a:spcPct val="100000"/>
              </a:lnSpc>
              <a:spcBef>
                <a:spcPts val="1400"/>
              </a:spcBef>
            </a:pPr>
            <a:r>
              <a:rPr lang="en-US" sz="2200" dirty="0">
                <a:solidFill>
                  <a:schemeClr val="accent3">
                    <a:lumMod val="25000"/>
                  </a:schemeClr>
                </a:solidFill>
                <a:latin typeface="Abadi"/>
                <a:ea typeface="+mn-lt"/>
                <a:cs typeface="+mn-lt"/>
              </a:rPr>
              <a:t>Results: NASA CRS: 2928.4 kg avg payload per mission</a:t>
            </a:r>
            <a:endParaRPr lang="en-US" dirty="0">
              <a:solidFill>
                <a:schemeClr val="accent3">
                  <a:lumMod val="25000"/>
                </a:schemeClr>
              </a:solidFill>
              <a:latin typeface="Abadi"/>
              <a:ea typeface="Calibri"/>
              <a:cs typeface="Calibri"/>
            </a:endParaRPr>
          </a:p>
          <a:p>
            <a:pPr>
              <a:lnSpc>
                <a:spcPct val="100000"/>
              </a:lnSpc>
              <a:spcBef>
                <a:spcPts val="1400"/>
              </a:spcBef>
            </a:pPr>
            <a:r>
              <a:rPr lang="en-US" sz="2200" dirty="0">
                <a:solidFill>
                  <a:schemeClr val="accent3">
                    <a:lumMod val="25000"/>
                  </a:schemeClr>
                </a:solidFill>
                <a:latin typeface="Abadi"/>
                <a:ea typeface="+mn-lt"/>
                <a:cs typeface="+mn-lt"/>
              </a:rPr>
              <a:t>Average payload mass per CRS mission to ISS; Reveals typical Dragon cargo capacity; Consistent ~2-3t per flight pattern.</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The query: SELECT MIN(DATE) FROM SPACEXTABLE WHERE </a:t>
            </a:r>
            <a:r>
              <a:rPr lang="en-US" sz="2200" err="1">
                <a:solidFill>
                  <a:schemeClr val="accent3">
                    <a:lumMod val="25000"/>
                  </a:schemeClr>
                </a:solidFill>
                <a:latin typeface="Abadi"/>
                <a:ea typeface="+mn-lt"/>
                <a:cs typeface="+mn-lt"/>
              </a:rPr>
              <a:t>Landing_Outcome</a:t>
            </a:r>
            <a:r>
              <a:rPr lang="en-US" sz="2200" dirty="0">
                <a:solidFill>
                  <a:schemeClr val="accent3">
                    <a:lumMod val="25000"/>
                  </a:schemeClr>
                </a:solidFill>
                <a:latin typeface="Abadi"/>
                <a:ea typeface="+mn-lt"/>
                <a:cs typeface="+mn-lt"/>
              </a:rPr>
              <a:t> = 'Success (ground pad)'</a:t>
            </a:r>
            <a:endParaRPr lang="en-US" dirty="0">
              <a:solidFill>
                <a:schemeClr val="accent3">
                  <a:lumMod val="25000"/>
                </a:schemeClr>
              </a:solidFill>
              <a:latin typeface="Abadi"/>
              <a:ea typeface="Calibri"/>
              <a:cs typeface="Calibri"/>
            </a:endParaRPr>
          </a:p>
          <a:p>
            <a:pPr>
              <a:lnSpc>
                <a:spcPct val="100000"/>
              </a:lnSpc>
              <a:spcBef>
                <a:spcPts val="1400"/>
              </a:spcBef>
            </a:pPr>
            <a:r>
              <a:rPr lang="en-US" sz="2200" dirty="0">
                <a:solidFill>
                  <a:schemeClr val="accent3">
                    <a:lumMod val="25000"/>
                  </a:schemeClr>
                </a:solidFill>
                <a:latin typeface="Abadi"/>
                <a:ea typeface="Calibri"/>
                <a:cs typeface="Calibri"/>
              </a:rPr>
              <a:t>Results: </a:t>
            </a:r>
            <a:r>
              <a:rPr lang="en-US" sz="2200" dirty="0">
                <a:solidFill>
                  <a:schemeClr val="accent3">
                    <a:lumMod val="25000"/>
                  </a:schemeClr>
                </a:solidFill>
                <a:latin typeface="Abadi"/>
                <a:ea typeface="+mn-lt"/>
                <a:cs typeface="+mn-lt"/>
              </a:rPr>
              <a:t>2015-12-22</a:t>
            </a:r>
          </a:p>
          <a:p>
            <a:pPr>
              <a:lnSpc>
                <a:spcPct val="100000"/>
              </a:lnSpc>
              <a:spcBef>
                <a:spcPts val="1400"/>
              </a:spcBef>
            </a:pPr>
            <a:r>
              <a:rPr lang="en-US" sz="2200" dirty="0">
                <a:solidFill>
                  <a:schemeClr val="accent3">
                    <a:lumMod val="25000"/>
                  </a:schemeClr>
                </a:solidFill>
                <a:latin typeface="Abadi"/>
                <a:ea typeface="+mn-lt"/>
                <a:cs typeface="+mn-lt"/>
              </a:rPr>
              <a:t>Falcon 9 Full Thrust first ground pad success (Orbcomm OG2); Marked reusability breakthrough; 5 years from first launch (2010) to landing success.</a:t>
            </a:r>
            <a:endParaRPr lang="en-US" dirty="0">
              <a:solidFill>
                <a:schemeClr val="accent3">
                  <a:lumMod val="25000"/>
                </a:schemeClr>
              </a:solidFill>
              <a:latin typeface="Abadi"/>
              <a:ea typeface="Calibri"/>
              <a:cs typeface="Calibri"/>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207575"/>
            <a:ext cx="10315865" cy="233439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a:solidFill>
                  <a:schemeClr val="accent3">
                    <a:lumMod val="25000"/>
                  </a:schemeClr>
                </a:solidFill>
                <a:latin typeface="Abadi"/>
              </a:rPr>
              <a:t>In this project, I applied a full data science pipeline: data cleaning, feature engineering, and exploratory analysis, followed by training and tuning several classification models to predict Falcon 9 landing success.</a:t>
            </a:r>
            <a:endParaRPr lang="en-US" sz="2000">
              <a:solidFill>
                <a:schemeClr val="accent3">
                  <a:lumMod val="25000"/>
                </a:schemeClr>
              </a:solidFill>
              <a:latin typeface="Abadi"/>
            </a:endParaRPr>
          </a:p>
          <a:p>
            <a:pPr>
              <a:lnSpc>
                <a:spcPct val="100000"/>
              </a:lnSpc>
              <a:spcBef>
                <a:spcPts val="1400"/>
              </a:spcBef>
            </a:pPr>
            <a:r>
              <a:rPr lang="en-US" sz="2000" dirty="0">
                <a:solidFill>
                  <a:schemeClr val="accent3">
                    <a:lumMod val="25000"/>
                  </a:schemeClr>
                </a:solidFill>
                <a:latin typeface="Abadi"/>
              </a:rPr>
              <a:t>Overall, the models reached a solid test accuracy, with Logistic Regression, SVM and KNN performing similarly, while the Decision Tree tended to overfit. The analysis also revealed that launch site, orbit type, and payload play a central role in landing success</a:t>
            </a:r>
            <a:endParaRPr lang="en-US" sz="2000">
              <a:solidFill>
                <a:schemeClr val="accent3">
                  <a:lumMod val="25000"/>
                </a:schemeClr>
              </a:solidFill>
              <a:latin typeface="Abadi"/>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query: </a:t>
            </a:r>
            <a:r>
              <a:rPr lang="en-US" sz="2200" dirty="0">
                <a:solidFill>
                  <a:schemeClr val="accent3">
                    <a:lumMod val="25000"/>
                  </a:schemeClr>
                </a:solidFill>
                <a:latin typeface="Abadi"/>
                <a:ea typeface="+mn-lt"/>
                <a:cs typeface="+mn-lt"/>
              </a:rPr>
              <a:t>SELECT </a:t>
            </a:r>
            <a:r>
              <a:rPr lang="en-US" sz="2200" dirty="0" err="1">
                <a:solidFill>
                  <a:schemeClr val="accent3">
                    <a:lumMod val="25000"/>
                  </a:schemeClr>
                </a:solidFill>
                <a:latin typeface="Abadi"/>
                <a:ea typeface="+mn-lt"/>
                <a:cs typeface="+mn-lt"/>
              </a:rPr>
              <a:t>Booster_Version,Payload</a:t>
            </a:r>
            <a:r>
              <a:rPr lang="en-US" sz="2200" dirty="0">
                <a:solidFill>
                  <a:schemeClr val="accent3">
                    <a:lumMod val="25000"/>
                  </a:schemeClr>
                </a:solidFill>
                <a:latin typeface="Abadi"/>
                <a:ea typeface="+mn-lt"/>
                <a:cs typeface="+mn-lt"/>
              </a:rPr>
              <a:t> WHERE PAYLOAD_MASS__KG_ BETWEEN '4000' </a:t>
            </a:r>
            <a:r>
              <a:rPr lang="en-US" sz="2200" dirty="0">
                <a:solidFill>
                  <a:schemeClr val="accent3">
                    <a:lumMod val="25000"/>
                  </a:schemeClr>
                </a:solidFill>
                <a:ea typeface="+mn-lt"/>
                <a:cs typeface="+mn-lt"/>
              </a:rPr>
              <a:t>AND  ''</a:t>
            </a:r>
            <a:r>
              <a:rPr lang="en-US" sz="2200" dirty="0">
                <a:solidFill>
                  <a:schemeClr val="accent3">
                    <a:lumMod val="25000"/>
                  </a:schemeClr>
                </a:solidFill>
                <a:latin typeface="Abadi"/>
                <a:ea typeface="+mn-lt"/>
                <a:cs typeface="+mn-lt"/>
              </a:rPr>
              <a:t>6000 AND </a:t>
            </a:r>
            <a:r>
              <a:rPr lang="en-US" sz="2200" dirty="0" err="1">
                <a:solidFill>
                  <a:schemeClr val="accent3">
                    <a:lumMod val="25000"/>
                  </a:schemeClr>
                </a:solidFill>
                <a:latin typeface="Abadi"/>
                <a:ea typeface="+mn-lt"/>
                <a:cs typeface="+mn-lt"/>
              </a:rPr>
              <a:t>Landing_Outcome</a:t>
            </a:r>
            <a:r>
              <a:rPr lang="en-US" sz="2200" dirty="0">
                <a:solidFill>
                  <a:schemeClr val="accent3">
                    <a:lumMod val="25000"/>
                  </a:schemeClr>
                </a:solidFill>
                <a:latin typeface="Abadi"/>
                <a:ea typeface="+mn-lt"/>
                <a:cs typeface="+mn-lt"/>
              </a:rPr>
              <a:t>='Success (drone ship)'</a:t>
            </a:r>
            <a:endParaRPr lang="en-US" sz="220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Calibri"/>
                <a:cs typeface="Calibri"/>
              </a:rPr>
              <a:t>Results:</a:t>
            </a:r>
          </a:p>
          <a:p>
            <a:pPr marL="0" indent="0">
              <a:buNone/>
            </a:pPr>
            <a:r>
              <a:rPr lang="en-US" sz="2200" b="1" dirty="0">
                <a:solidFill>
                  <a:schemeClr val="accent3">
                    <a:lumMod val="25000"/>
                  </a:schemeClr>
                </a:solidFill>
                <a:latin typeface="Abadi"/>
                <a:ea typeface="+mn-lt"/>
                <a:cs typeface="+mn-lt"/>
              </a:rPr>
              <a:t>Booster            | Payload</a:t>
            </a:r>
            <a:endParaRPr lang="en-US" sz="2200" b="1" dirty="0">
              <a:solidFill>
                <a:schemeClr val="accent3">
                  <a:lumMod val="25000"/>
                </a:schemeClr>
              </a:solidFill>
              <a:latin typeface="Abadi"/>
              <a:ea typeface="Calibri"/>
              <a:cs typeface="Calibri"/>
            </a:endParaRPr>
          </a:p>
          <a:p>
            <a:pPr marL="0" indent="0">
              <a:buNone/>
            </a:pPr>
            <a:r>
              <a:rPr lang="en-US" sz="2200">
                <a:solidFill>
                  <a:schemeClr val="accent3">
                    <a:lumMod val="25000"/>
                  </a:schemeClr>
                </a:solidFill>
                <a:latin typeface="Abadi"/>
                <a:ea typeface="+mn-lt"/>
                <a:cs typeface="+mn-lt"/>
              </a:rPr>
              <a:t>F9 FT B1022    | JCSAT-14</a:t>
            </a:r>
            <a:endParaRPr lang="en-US">
              <a:solidFill>
                <a:schemeClr val="accent3">
                  <a:lumMod val="25000"/>
                </a:schemeClr>
              </a:solidFill>
              <a:latin typeface="Abadi"/>
            </a:endParaRPr>
          </a:p>
          <a:p>
            <a:pPr marL="0" indent="0">
              <a:buNone/>
            </a:pPr>
            <a:r>
              <a:rPr lang="en-US" sz="2200">
                <a:solidFill>
                  <a:schemeClr val="accent3">
                    <a:lumMod val="25000"/>
                  </a:schemeClr>
                </a:solidFill>
                <a:latin typeface="Abadi"/>
                <a:ea typeface="+mn-lt"/>
                <a:cs typeface="+mn-lt"/>
              </a:rPr>
              <a:t>F9 FT B1026    | JCSAT-16  </a:t>
            </a:r>
            <a:endParaRPr lang="en-US">
              <a:solidFill>
                <a:schemeClr val="accent3">
                  <a:lumMod val="25000"/>
                </a:schemeClr>
              </a:solidFill>
              <a:latin typeface="Abadi"/>
            </a:endParaRPr>
          </a:p>
          <a:p>
            <a:pPr marL="0" indent="0">
              <a:buNone/>
            </a:pPr>
            <a:r>
              <a:rPr lang="en-US" sz="2200" dirty="0">
                <a:solidFill>
                  <a:schemeClr val="accent3">
                    <a:lumMod val="25000"/>
                  </a:schemeClr>
                </a:solidFill>
                <a:latin typeface="Abadi"/>
                <a:ea typeface="+mn-lt"/>
                <a:cs typeface="+mn-lt"/>
              </a:rPr>
              <a:t>F9 FT B1021.2 | SES-10</a:t>
            </a:r>
            <a:endParaRPr lang="en-US" dirty="0">
              <a:solidFill>
                <a:schemeClr val="accent3">
                  <a:lumMod val="25000"/>
                </a:schemeClr>
              </a:solidFill>
              <a:latin typeface="Abadi"/>
            </a:endParaRPr>
          </a:p>
          <a:p>
            <a:pPr marL="0" indent="0">
              <a:buNone/>
            </a:pPr>
            <a:r>
              <a:rPr lang="en-US" sz="2200" dirty="0">
                <a:solidFill>
                  <a:schemeClr val="accent3">
                    <a:lumMod val="25000"/>
                  </a:schemeClr>
                </a:solidFill>
                <a:latin typeface="Abadi"/>
                <a:ea typeface="+mn-lt"/>
                <a:cs typeface="+mn-lt"/>
              </a:rPr>
              <a:t>F9 FT B1031.2 | SES-11/EchoStar 105</a:t>
            </a:r>
            <a:endParaRPr lang="en-US"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Optimal payload range (4-6k kg) drone ship landings; Falcon 9 FT Block 3 boosters; SES/JCSAT telecom sats.</a:t>
            </a:r>
            <a:endParaRPr lang="en-US"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r>
              <a:rPr lang="en-US" sz="2200" dirty="0">
                <a:solidFill>
                  <a:schemeClr val="accent3">
                    <a:lumMod val="25000"/>
                  </a:schemeClr>
                </a:solidFill>
                <a:latin typeface="Abadi"/>
              </a:rPr>
              <a:t>The query: </a:t>
            </a:r>
            <a:r>
              <a:rPr lang="en-US" sz="2200" dirty="0">
                <a:solidFill>
                  <a:schemeClr val="accent3">
                    <a:lumMod val="25000"/>
                  </a:schemeClr>
                </a:solidFill>
                <a:latin typeface="Abadi"/>
                <a:ea typeface="+mn-lt"/>
                <a:cs typeface="+mn-lt"/>
              </a:rPr>
              <a:t>%%</a:t>
            </a:r>
            <a:r>
              <a:rPr lang="en-US" sz="2200" err="1">
                <a:solidFill>
                  <a:schemeClr val="accent3">
                    <a:lumMod val="25000"/>
                  </a:schemeClr>
                </a:solidFill>
                <a:latin typeface="Abadi"/>
                <a:ea typeface="+mn-lt"/>
                <a:cs typeface="+mn-lt"/>
              </a:rPr>
              <a:t>sql</a:t>
            </a:r>
            <a:r>
              <a:rPr lang="en-US" sz="2200" dirty="0">
                <a:solidFill>
                  <a:schemeClr val="accent3">
                    <a:lumMod val="25000"/>
                  </a:schemeClr>
                </a:solidFill>
                <a:latin typeface="Abadi"/>
                <a:ea typeface="+mn-lt"/>
                <a:cs typeface="+mn-lt"/>
              </a:rPr>
              <a:t> SELECT </a:t>
            </a:r>
          </a:p>
          <a:p>
            <a:pPr marL="0" indent="0">
              <a:buNone/>
            </a:pPr>
            <a:r>
              <a:rPr lang="en-US" sz="2200" dirty="0">
                <a:solidFill>
                  <a:schemeClr val="accent3">
                    <a:lumMod val="25000"/>
                  </a:schemeClr>
                </a:solidFill>
                <a:latin typeface="Abadi"/>
                <a:ea typeface="+mn-lt"/>
                <a:cs typeface="+mn-lt"/>
              </a:rPr>
              <a:t>COUNT(CASE WHEN </a:t>
            </a:r>
            <a:r>
              <a:rPr lang="en-US" sz="2200" dirty="0" err="1">
                <a:solidFill>
                  <a:schemeClr val="accent3">
                    <a:lumMod val="25000"/>
                  </a:schemeClr>
                </a:solidFill>
                <a:latin typeface="Abadi"/>
                <a:ea typeface="+mn-lt"/>
                <a:cs typeface="+mn-lt"/>
              </a:rPr>
              <a:t>Mission_Outcome</a:t>
            </a:r>
            <a:r>
              <a:rPr lang="en-US" sz="2200" dirty="0">
                <a:solidFill>
                  <a:schemeClr val="accent3">
                    <a:lumMod val="25000"/>
                  </a:schemeClr>
                </a:solidFill>
                <a:latin typeface="Abadi"/>
                <a:ea typeface="+mn-lt"/>
                <a:cs typeface="+mn-lt"/>
              </a:rPr>
              <a:t> like '%Success%' THEN 1 END) AS Successes,</a:t>
            </a:r>
            <a:endParaRPr lang="en-US">
              <a:solidFill>
                <a:schemeClr val="accent3">
                  <a:lumMod val="25000"/>
                </a:schemeClr>
              </a:solidFill>
              <a:latin typeface="Abadi"/>
              <a:ea typeface="Calibri" panose="020F0502020204030204"/>
              <a:cs typeface="Calibri" panose="020F0502020204030204"/>
            </a:endParaRPr>
          </a:p>
          <a:p>
            <a:pPr marL="0" indent="0">
              <a:buNone/>
            </a:pPr>
            <a:r>
              <a:rPr lang="en-US" sz="2200" dirty="0">
                <a:solidFill>
                  <a:schemeClr val="accent3">
                    <a:lumMod val="25000"/>
                  </a:schemeClr>
                </a:solidFill>
                <a:latin typeface="Abadi"/>
                <a:ea typeface="+mn-lt"/>
                <a:cs typeface="+mn-lt"/>
              </a:rPr>
              <a:t>COUNT(CASE WHEN </a:t>
            </a:r>
            <a:r>
              <a:rPr lang="en-US" sz="2200" dirty="0" err="1">
                <a:solidFill>
                  <a:schemeClr val="accent3">
                    <a:lumMod val="25000"/>
                  </a:schemeClr>
                </a:solidFill>
                <a:latin typeface="Abadi"/>
                <a:ea typeface="+mn-lt"/>
                <a:cs typeface="+mn-lt"/>
              </a:rPr>
              <a:t>Mission_Outcome</a:t>
            </a:r>
            <a:r>
              <a:rPr lang="en-US" sz="2200" dirty="0">
                <a:solidFill>
                  <a:schemeClr val="accent3">
                    <a:lumMod val="25000"/>
                  </a:schemeClr>
                </a:solidFill>
                <a:latin typeface="Abadi"/>
                <a:ea typeface="+mn-lt"/>
                <a:cs typeface="+mn-lt"/>
              </a:rPr>
              <a:t> like '%fail%' THEN 1 END) AS Failures</a:t>
            </a:r>
            <a:endParaRPr lang="en-US" dirty="0">
              <a:solidFill>
                <a:schemeClr val="accent3">
                  <a:lumMod val="25000"/>
                </a:schemeClr>
              </a:solidFill>
              <a:latin typeface="Abadi"/>
              <a:ea typeface="+mn-lt"/>
              <a:cs typeface="+mn-lt"/>
            </a:endParaRPr>
          </a:p>
          <a:p>
            <a:pPr marL="0" indent="0">
              <a:buNone/>
            </a:pPr>
            <a:r>
              <a:rPr lang="en-US" sz="2200" dirty="0">
                <a:solidFill>
                  <a:schemeClr val="accent3">
                    <a:lumMod val="25000"/>
                  </a:schemeClr>
                </a:solidFill>
                <a:latin typeface="Abadi"/>
                <a:ea typeface="+mn-lt"/>
                <a:cs typeface="+mn-lt"/>
              </a:rPr>
              <a:t>FROM SPACEXTABLE;</a:t>
            </a:r>
            <a:endParaRPr lang="en-US">
              <a:solidFill>
                <a:schemeClr val="accent3">
                  <a:lumMod val="25000"/>
                </a:schemeClr>
              </a:solidFill>
              <a:latin typeface="Abadi"/>
              <a:ea typeface="Calibri"/>
              <a:cs typeface="Calibri"/>
            </a:endParaRPr>
          </a:p>
          <a:p>
            <a:pPr>
              <a:lnSpc>
                <a:spcPct val="100000"/>
              </a:lnSpc>
              <a:spcBef>
                <a:spcPts val="1400"/>
              </a:spcBef>
            </a:pPr>
            <a:r>
              <a:rPr lang="en-US" sz="2200" dirty="0">
                <a:solidFill>
                  <a:schemeClr val="accent3">
                    <a:lumMod val="25000"/>
                  </a:schemeClr>
                </a:solidFill>
                <a:latin typeface="Abadi"/>
              </a:rPr>
              <a:t>Results: </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99.0% mission success rate; Single failure in SPACEXTABLE dataset; Demonstrates Falcon 9 operational maturity.</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987C5CA2-2407-C9A9-C87B-AB59C7E51FC5}"/>
              </a:ext>
            </a:extLst>
          </p:cNvPr>
          <p:cNvGraphicFramePr>
            <a:graphicFrameLocks noGrp="1"/>
          </p:cNvGraphicFramePr>
          <p:nvPr>
            <p:extLst>
              <p:ext uri="{D42A27DB-BD31-4B8C-83A1-F6EECF244321}">
                <p14:modId xmlns:p14="http://schemas.microsoft.com/office/powerpoint/2010/main" val="1481589015"/>
              </p:ext>
            </p:extLst>
          </p:nvPr>
        </p:nvGraphicFramePr>
        <p:xfrm>
          <a:off x="2296283" y="3843822"/>
          <a:ext cx="2995050" cy="741680"/>
        </p:xfrm>
        <a:graphic>
          <a:graphicData uri="http://schemas.openxmlformats.org/drawingml/2006/table">
            <a:tbl>
              <a:tblPr firstRow="1" bandRow="1">
                <a:tableStyleId>{5C22544A-7EE6-4342-B048-85BDC9FD1C3A}</a:tableStyleId>
              </a:tblPr>
              <a:tblGrid>
                <a:gridCol w="1497525">
                  <a:extLst>
                    <a:ext uri="{9D8B030D-6E8A-4147-A177-3AD203B41FA5}">
                      <a16:colId xmlns:a16="http://schemas.microsoft.com/office/drawing/2014/main" val="3929646211"/>
                    </a:ext>
                  </a:extLst>
                </a:gridCol>
                <a:gridCol w="1497525">
                  <a:extLst>
                    <a:ext uri="{9D8B030D-6E8A-4147-A177-3AD203B41FA5}">
                      <a16:colId xmlns:a16="http://schemas.microsoft.com/office/drawing/2014/main" val="881173519"/>
                    </a:ext>
                  </a:extLst>
                </a:gridCol>
              </a:tblGrid>
              <a:tr h="370840">
                <a:tc>
                  <a:txBody>
                    <a:bodyPr/>
                    <a:lstStyle/>
                    <a:p>
                      <a:pPr lvl="0">
                        <a:buNone/>
                      </a:pPr>
                      <a:r>
                        <a:rPr lang="en-US" sz="1800" b="0" i="0" u="none" strike="noStrike" noProof="0" dirty="0">
                          <a:latin typeface="Abadi"/>
                        </a:rPr>
                        <a:t>Successes</a:t>
                      </a:r>
                      <a:endParaRPr lang="en-US">
                        <a:latin typeface="Abadi"/>
                      </a:endParaRPr>
                    </a:p>
                  </a:txBody>
                  <a:tcPr/>
                </a:tc>
                <a:tc>
                  <a:txBody>
                    <a:bodyPr/>
                    <a:lstStyle/>
                    <a:p>
                      <a:pPr lvl="0">
                        <a:buNone/>
                      </a:pPr>
                      <a:r>
                        <a:rPr lang="en-US" sz="1800" b="0" i="0" u="none" strike="noStrike" noProof="0" dirty="0">
                          <a:latin typeface="Abadi"/>
                        </a:rPr>
                        <a:t>Failures</a:t>
                      </a:r>
                      <a:endParaRPr lang="en-US" dirty="0">
                        <a:latin typeface="Abadi"/>
                      </a:endParaRPr>
                    </a:p>
                  </a:txBody>
                  <a:tcPr/>
                </a:tc>
                <a:extLst>
                  <a:ext uri="{0D108BD9-81ED-4DB2-BD59-A6C34878D82A}">
                    <a16:rowId xmlns:a16="http://schemas.microsoft.com/office/drawing/2014/main" val="105897999"/>
                  </a:ext>
                </a:extLst>
              </a:tr>
              <a:tr h="370840">
                <a:tc>
                  <a:txBody>
                    <a:bodyPr/>
                    <a:lstStyle/>
                    <a:p>
                      <a:r>
                        <a:rPr lang="en-US" dirty="0">
                          <a:latin typeface="Abadi"/>
                        </a:rPr>
                        <a:t>100</a:t>
                      </a:r>
                    </a:p>
                  </a:txBody>
                  <a:tcPr/>
                </a:tc>
                <a:tc>
                  <a:txBody>
                    <a:bodyPr/>
                    <a:lstStyle/>
                    <a:p>
                      <a:r>
                        <a:rPr lang="en-US" dirty="0">
                          <a:latin typeface="Abadi"/>
                        </a:rPr>
                        <a:t>1</a:t>
                      </a:r>
                    </a:p>
                  </a:txBody>
                  <a:tcPr/>
                </a:tc>
                <a:extLst>
                  <a:ext uri="{0D108BD9-81ED-4DB2-BD59-A6C34878D82A}">
                    <a16:rowId xmlns:a16="http://schemas.microsoft.com/office/drawing/2014/main" val="3044070946"/>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1181" y="1825625"/>
            <a:ext cx="10507528" cy="4397375"/>
          </a:xfrm>
          <a:prstGeom prst="rect">
            <a:avLst/>
          </a:prstGeom>
        </p:spPr>
        <p:txBody>
          <a:bodyPr lIns="91440" tIns="45720" rIns="91440" bIns="45720" anchor="t">
            <a:normAutofit/>
          </a:bodyPr>
          <a:lstStyle/>
          <a:p>
            <a:r>
              <a:rPr lang="en-US" sz="2000" dirty="0">
                <a:solidFill>
                  <a:schemeClr val="accent3">
                    <a:lumMod val="25000"/>
                  </a:schemeClr>
                </a:solidFill>
                <a:latin typeface="Abadi"/>
              </a:rPr>
              <a:t>The query: </a:t>
            </a:r>
            <a:r>
              <a:rPr lang="en-US" sz="2000" dirty="0">
                <a:solidFill>
                  <a:schemeClr val="accent3">
                    <a:lumMod val="25000"/>
                  </a:schemeClr>
                </a:solidFill>
                <a:latin typeface="Abadi"/>
                <a:ea typeface="+mn-lt"/>
                <a:cs typeface="+mn-lt"/>
              </a:rPr>
              <a:t>%%</a:t>
            </a:r>
            <a:r>
              <a:rPr lang="en-US" sz="2000" err="1">
                <a:solidFill>
                  <a:schemeClr val="accent3">
                    <a:lumMod val="25000"/>
                  </a:schemeClr>
                </a:solidFill>
                <a:latin typeface="Abadi"/>
                <a:ea typeface="+mn-lt"/>
                <a:cs typeface="+mn-lt"/>
              </a:rPr>
              <a:t>sql</a:t>
            </a:r>
            <a:r>
              <a:rPr lang="en-US" sz="2000" dirty="0">
                <a:solidFill>
                  <a:schemeClr val="accent3">
                    <a:lumMod val="25000"/>
                  </a:schemeClr>
                </a:solidFill>
                <a:latin typeface="Abadi"/>
                <a:ea typeface="+mn-lt"/>
                <a:cs typeface="+mn-lt"/>
              </a:rPr>
              <a:t> SELECT DISTINCT </a:t>
            </a:r>
            <a:r>
              <a:rPr lang="en-US" sz="2000" err="1">
                <a:solidFill>
                  <a:schemeClr val="accent3">
                    <a:lumMod val="25000"/>
                  </a:schemeClr>
                </a:solidFill>
                <a:latin typeface="Abadi"/>
                <a:ea typeface="+mn-lt"/>
                <a:cs typeface="+mn-lt"/>
              </a:rPr>
              <a:t>Booster_Version</a:t>
            </a:r>
            <a:r>
              <a:rPr lang="en-US" sz="2000" dirty="0">
                <a:solidFill>
                  <a:schemeClr val="accent3">
                    <a:lumMod val="25000"/>
                  </a:schemeClr>
                </a:solidFill>
                <a:latin typeface="Abadi"/>
                <a:ea typeface="+mn-lt"/>
                <a:cs typeface="+mn-lt"/>
              </a:rPr>
              <a:t> FROM SPACEXTABLE WHERE </a:t>
            </a:r>
            <a:r>
              <a:rPr lang="en-US" sz="2000" err="1">
                <a:solidFill>
                  <a:schemeClr val="accent3">
                    <a:lumMod val="25000"/>
                  </a:schemeClr>
                </a:solidFill>
                <a:latin typeface="Abadi"/>
                <a:ea typeface="+mn-lt"/>
                <a:cs typeface="+mn-lt"/>
              </a:rPr>
              <a:t>Payload_Mass__kg</a:t>
            </a:r>
            <a:r>
              <a:rPr lang="en-US" sz="2000" dirty="0">
                <a:solidFill>
                  <a:schemeClr val="accent3">
                    <a:lumMod val="25000"/>
                  </a:schemeClr>
                </a:solidFill>
                <a:latin typeface="Abadi"/>
                <a:ea typeface="+mn-lt"/>
                <a:cs typeface="+mn-lt"/>
              </a:rPr>
              <a:t>_ = ( SELECT MAX(</a:t>
            </a:r>
            <a:r>
              <a:rPr lang="en-US" sz="2000" err="1">
                <a:solidFill>
                  <a:schemeClr val="accent3">
                    <a:lumMod val="25000"/>
                  </a:schemeClr>
                </a:solidFill>
                <a:latin typeface="Abadi"/>
                <a:ea typeface="+mn-lt"/>
                <a:cs typeface="+mn-lt"/>
              </a:rPr>
              <a:t>Payload_Mass__kg</a:t>
            </a:r>
            <a:r>
              <a:rPr lang="en-US" sz="2000" dirty="0">
                <a:solidFill>
                  <a:schemeClr val="accent3">
                    <a:lumMod val="25000"/>
                  </a:schemeClr>
                </a:solidFill>
                <a:latin typeface="Abadi"/>
                <a:ea typeface="+mn-lt"/>
                <a:cs typeface="+mn-lt"/>
              </a:rPr>
              <a:t>_) FROM SPACEXTABLE );</a:t>
            </a:r>
          </a:p>
          <a:p>
            <a:endParaRPr lang="en-US" sz="2000" dirty="0">
              <a:solidFill>
                <a:schemeClr val="accent3">
                  <a:lumMod val="25000"/>
                </a:schemeClr>
              </a:solidFill>
              <a:latin typeface="Abadi"/>
              <a:ea typeface="Calibri" panose="020F0502020204030204"/>
              <a:cs typeface="Calibri" panose="020F0502020204030204"/>
            </a:endParaRPr>
          </a:p>
          <a:p>
            <a:r>
              <a:rPr lang="en-US" sz="2000">
                <a:solidFill>
                  <a:schemeClr val="accent3">
                    <a:lumMod val="25000"/>
                  </a:schemeClr>
                </a:solidFill>
                <a:latin typeface="Abadi"/>
                <a:ea typeface="Calibri" panose="020F0502020204030204"/>
                <a:cs typeface="Calibri" panose="020F0502020204030204"/>
              </a:rPr>
              <a:t>Results:</a:t>
            </a:r>
            <a:r>
              <a:rPr lang="en-US" sz="2000" dirty="0">
                <a:solidFill>
                  <a:schemeClr val="accent3">
                    <a:lumMod val="25000"/>
                  </a:schemeClr>
                </a:solidFill>
                <a:latin typeface="Abadi"/>
                <a:ea typeface="+mn-lt"/>
                <a:cs typeface="+mn-lt"/>
              </a:rPr>
              <a:t> </a:t>
            </a:r>
          </a:p>
          <a:p>
            <a:pPr marL="0" indent="0" algn="ctr">
              <a:buNone/>
            </a:pPr>
            <a:r>
              <a:rPr lang="en-US" sz="1800" err="1">
                <a:solidFill>
                  <a:schemeClr val="accent3">
                    <a:lumMod val="25000"/>
                  </a:schemeClr>
                </a:solidFill>
                <a:latin typeface="Abadi"/>
                <a:ea typeface="+mn-lt"/>
                <a:cs typeface="+mn-lt"/>
              </a:rPr>
              <a:t>Booster_Version</a:t>
            </a:r>
            <a:endParaRPr lang="en-US" sz="1800" dirty="0">
              <a:solidFill>
                <a:schemeClr val="accent3">
                  <a:lumMod val="25000"/>
                </a:schemeClr>
              </a:solidFill>
              <a:latin typeface="Abadi"/>
              <a:ea typeface="Calibri" panose="020F0502020204030204"/>
              <a:cs typeface="Calibri" panose="020F0502020204030204"/>
            </a:endParaRPr>
          </a:p>
          <a:p>
            <a:pPr marL="0" indent="0" algn="ctr">
              <a:buNone/>
            </a:pPr>
            <a:r>
              <a:rPr lang="en-US" sz="1800" dirty="0">
                <a:solidFill>
                  <a:schemeClr val="accent3">
                    <a:lumMod val="25000"/>
                  </a:schemeClr>
                </a:solidFill>
                <a:latin typeface="Abadi"/>
                <a:ea typeface="+mn-lt"/>
                <a:cs typeface="+mn-lt"/>
              </a:rPr>
              <a:t>F9 B5 B1048.4  F9 B5 B1049.</a:t>
            </a:r>
            <a:r>
              <a:rPr lang="en-US" sz="1800">
                <a:solidFill>
                  <a:schemeClr val="accent3">
                    <a:lumMod val="25000"/>
                  </a:schemeClr>
                </a:solidFill>
                <a:latin typeface="Abadi"/>
                <a:ea typeface="+mn-lt"/>
                <a:cs typeface="+mn-lt"/>
              </a:rPr>
              <a:t>4   F9 B5 B1051.3  F9 B5 B1056.4  F9 B5 B1048.5  F9 B5 B1051.</a:t>
            </a:r>
            <a:r>
              <a:rPr lang="en-US" sz="1800" dirty="0">
                <a:solidFill>
                  <a:schemeClr val="accent3">
                    <a:lumMod val="25000"/>
                  </a:schemeClr>
                </a:solidFill>
                <a:latin typeface="Abadi"/>
                <a:ea typeface="+mn-lt"/>
                <a:cs typeface="+mn-lt"/>
              </a:rPr>
              <a:t>4</a:t>
            </a:r>
            <a:endParaRPr lang="en-US" sz="1800" dirty="0">
              <a:solidFill>
                <a:schemeClr val="accent3">
                  <a:lumMod val="25000"/>
                </a:schemeClr>
              </a:solidFill>
              <a:latin typeface="Abadi"/>
              <a:ea typeface="Calibri" panose="020F0502020204030204"/>
              <a:cs typeface="Calibri" panose="020F0502020204030204"/>
            </a:endParaRPr>
          </a:p>
          <a:p>
            <a:pPr marL="0" indent="0" algn="ctr">
              <a:buNone/>
            </a:pPr>
            <a:r>
              <a:rPr lang="en-US" sz="1800" dirty="0">
                <a:solidFill>
                  <a:schemeClr val="accent3">
                    <a:lumMod val="25000"/>
                  </a:schemeClr>
                </a:solidFill>
                <a:latin typeface="Abadi"/>
                <a:ea typeface="+mn-lt"/>
                <a:cs typeface="+mn-lt"/>
              </a:rPr>
              <a:t>F9 B5 B1049.5  F9 B5 B1060.2   F9 B5 B1058.3  F9 B5 B1051.6  </a:t>
            </a:r>
            <a:r>
              <a:rPr lang="en-US" sz="1800">
                <a:solidFill>
                  <a:schemeClr val="accent3">
                    <a:lumMod val="25000"/>
                  </a:schemeClr>
                </a:solidFill>
                <a:latin typeface="Abadi"/>
                <a:ea typeface="+mn-lt"/>
                <a:cs typeface="+mn-lt"/>
              </a:rPr>
              <a:t>F9 B5 B1060.3  </a:t>
            </a:r>
            <a:r>
              <a:rPr lang="en-US" sz="1800" dirty="0">
                <a:solidFill>
                  <a:schemeClr val="accent3">
                    <a:lumMod val="25000"/>
                  </a:schemeClr>
                </a:solidFill>
                <a:latin typeface="Abadi"/>
                <a:ea typeface="+mn-lt"/>
                <a:cs typeface="+mn-lt"/>
              </a:rPr>
              <a:t>F9 B5 B1049.7</a:t>
            </a:r>
            <a:endParaRPr lang="en-US" sz="1800" dirty="0">
              <a:solidFill>
                <a:schemeClr val="accent3">
                  <a:lumMod val="25000"/>
                </a:schemeClr>
              </a:solidFill>
              <a:latin typeface="Abadi"/>
              <a:ea typeface="Calibri" panose="020F0502020204030204"/>
              <a:cs typeface="Calibri" panose="020F0502020204030204"/>
            </a:endParaRPr>
          </a:p>
          <a:p>
            <a:endParaRPr lang="en-US" sz="2000" dirty="0">
              <a:solidFill>
                <a:schemeClr val="accent3">
                  <a:lumMod val="25000"/>
                </a:schemeClr>
              </a:solidFill>
              <a:latin typeface="Abadi"/>
              <a:ea typeface="+mn-lt"/>
              <a:cs typeface="+mn-lt"/>
            </a:endParaRPr>
          </a:p>
          <a:p>
            <a:r>
              <a:rPr lang="en-US" sz="2000" dirty="0">
                <a:solidFill>
                  <a:schemeClr val="accent3">
                    <a:lumMod val="25000"/>
                  </a:schemeClr>
                </a:solidFill>
                <a:latin typeface="Abadi"/>
                <a:ea typeface="+mn-lt"/>
                <a:cs typeface="+mn-lt"/>
              </a:rPr>
              <a:t>12 unique F9 B5 Block 5 boosters carried maximum payloads; Latest generation handles heaviest loads reliably.</a:t>
            </a:r>
            <a:endParaRPr lang="en-US" sz="2000" dirty="0">
              <a:solidFill>
                <a:schemeClr val="accent3">
                  <a:lumMod val="25000"/>
                </a:schemeClr>
              </a:solidFill>
              <a:latin typeface="Abadi"/>
              <a:ea typeface="Calibri" panose="020F0502020204030204"/>
              <a:cs typeface="Calibri" panose="020F0502020204030204"/>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7" name="TextBox 6">
            <a:extLst>
              <a:ext uri="{FF2B5EF4-FFF2-40B4-BE49-F238E27FC236}">
                <a16:creationId xmlns:a16="http://schemas.microsoft.com/office/drawing/2014/main" id="{C8BC4DF3-04FD-9126-D3DB-EF6F52AD3C60}"/>
              </a:ext>
            </a:extLst>
          </p:cNvPr>
          <p:cNvSpPr txBox="1"/>
          <p:nvPr/>
        </p:nvSpPr>
        <p:spPr>
          <a:xfrm>
            <a:off x="6035842" y="1894973"/>
            <a:ext cx="5213684" cy="41208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r>
              <a:rPr lang="en-US" sz="2200" dirty="0">
                <a:solidFill>
                  <a:schemeClr val="accent3">
                    <a:lumMod val="25000"/>
                  </a:schemeClr>
                </a:solidFill>
                <a:latin typeface="Abadi"/>
              </a:rPr>
              <a:t>The query: </a:t>
            </a:r>
            <a:r>
              <a:rPr lang="en-US" sz="2200" dirty="0">
                <a:solidFill>
                  <a:schemeClr val="accent3">
                    <a:lumMod val="25000"/>
                  </a:schemeClr>
                </a:solidFill>
                <a:latin typeface="Abadi"/>
                <a:ea typeface="+mn-lt"/>
                <a:cs typeface="+mn-lt"/>
              </a:rPr>
              <a:t>%%</a:t>
            </a:r>
            <a:r>
              <a:rPr lang="en-US" sz="2200" dirty="0" err="1">
                <a:solidFill>
                  <a:schemeClr val="accent3">
                    <a:lumMod val="25000"/>
                  </a:schemeClr>
                </a:solidFill>
                <a:latin typeface="Abadi"/>
                <a:ea typeface="+mn-lt"/>
                <a:cs typeface="+mn-lt"/>
              </a:rPr>
              <a:t>sql</a:t>
            </a:r>
            <a:r>
              <a:rPr lang="en-US" sz="2200" dirty="0">
                <a:solidFill>
                  <a:schemeClr val="accent3">
                    <a:lumMod val="25000"/>
                  </a:schemeClr>
                </a:solidFill>
                <a:latin typeface="Abadi"/>
                <a:ea typeface="+mn-lt"/>
                <a:cs typeface="+mn-lt"/>
              </a:rPr>
              <a:t> SELECT </a:t>
            </a:r>
            <a:r>
              <a:rPr lang="en-US" sz="2200" dirty="0" err="1">
                <a:solidFill>
                  <a:schemeClr val="accent3">
                    <a:lumMod val="25000"/>
                  </a:schemeClr>
                </a:solidFill>
                <a:latin typeface="Abadi"/>
                <a:ea typeface="+mn-lt"/>
                <a:cs typeface="+mn-lt"/>
              </a:rPr>
              <a:t>substr</a:t>
            </a:r>
            <a:r>
              <a:rPr lang="en-US" sz="2200" dirty="0">
                <a:solidFill>
                  <a:schemeClr val="accent3">
                    <a:lumMod val="25000"/>
                  </a:schemeClr>
                </a:solidFill>
                <a:latin typeface="Abadi"/>
                <a:ea typeface="+mn-lt"/>
                <a:cs typeface="+mn-lt"/>
              </a:rPr>
              <a:t>(Date,6,2) AS Month, </a:t>
            </a:r>
            <a:r>
              <a:rPr lang="en-US" sz="2200" dirty="0" err="1">
                <a:solidFill>
                  <a:schemeClr val="accent3">
                    <a:lumMod val="25000"/>
                  </a:schemeClr>
                </a:solidFill>
                <a:latin typeface="Abadi"/>
                <a:ea typeface="+mn-lt"/>
                <a:cs typeface="+mn-lt"/>
              </a:rPr>
              <a:t>Landing_Outcome</a:t>
            </a:r>
            <a:r>
              <a:rPr lang="en-US" sz="2200" dirty="0">
                <a:solidFill>
                  <a:schemeClr val="accent3">
                    <a:lumMod val="25000"/>
                  </a:schemeClr>
                </a:solidFill>
                <a:latin typeface="Abadi"/>
                <a:ea typeface="+mn-lt"/>
                <a:cs typeface="+mn-lt"/>
              </a:rPr>
              <a:t>, </a:t>
            </a:r>
            <a:r>
              <a:rPr lang="en-US" sz="2200" dirty="0" err="1">
                <a:solidFill>
                  <a:schemeClr val="accent3">
                    <a:lumMod val="25000"/>
                  </a:schemeClr>
                </a:solidFill>
                <a:latin typeface="Abadi"/>
                <a:ea typeface="+mn-lt"/>
                <a:cs typeface="+mn-lt"/>
              </a:rPr>
              <a:t>Booster_Version</a:t>
            </a:r>
            <a:r>
              <a:rPr lang="en-US" sz="2200" dirty="0">
                <a:solidFill>
                  <a:schemeClr val="accent3">
                    <a:lumMod val="25000"/>
                  </a:schemeClr>
                </a:solidFill>
                <a:latin typeface="Abadi"/>
                <a:ea typeface="+mn-lt"/>
                <a:cs typeface="+mn-lt"/>
              </a:rPr>
              <a:t>, </a:t>
            </a:r>
            <a:r>
              <a:rPr lang="en-US" sz="2200" dirty="0" err="1">
                <a:solidFill>
                  <a:schemeClr val="accent3">
                    <a:lumMod val="25000"/>
                  </a:schemeClr>
                </a:solidFill>
                <a:latin typeface="Abadi"/>
                <a:ea typeface="+mn-lt"/>
                <a:cs typeface="+mn-lt"/>
              </a:rPr>
              <a:t>Launch_Site</a:t>
            </a:r>
            <a:r>
              <a:rPr lang="en-US" sz="2200" dirty="0">
                <a:solidFill>
                  <a:schemeClr val="accent3">
                    <a:lumMod val="25000"/>
                  </a:schemeClr>
                </a:solidFill>
                <a:latin typeface="Abadi"/>
                <a:ea typeface="+mn-lt"/>
                <a:cs typeface="+mn-lt"/>
              </a:rPr>
              <a:t> FROM SPACEXTABLE WHERE </a:t>
            </a:r>
            <a:r>
              <a:rPr lang="en-US" sz="2200" dirty="0" err="1">
                <a:solidFill>
                  <a:schemeClr val="accent3">
                    <a:lumMod val="25000"/>
                  </a:schemeClr>
                </a:solidFill>
                <a:latin typeface="Abadi"/>
                <a:ea typeface="+mn-lt"/>
                <a:cs typeface="+mn-lt"/>
              </a:rPr>
              <a:t>substr</a:t>
            </a:r>
            <a:r>
              <a:rPr lang="en-US" sz="2200" dirty="0">
                <a:solidFill>
                  <a:schemeClr val="accent3">
                    <a:lumMod val="25000"/>
                  </a:schemeClr>
                </a:solidFill>
                <a:latin typeface="Abadi"/>
                <a:ea typeface="+mn-lt"/>
                <a:cs typeface="+mn-lt"/>
              </a:rPr>
              <a:t>(Date,0,5)='2015' AND (</a:t>
            </a:r>
            <a:r>
              <a:rPr lang="en-US" sz="2200" dirty="0" err="1">
                <a:solidFill>
                  <a:schemeClr val="accent3">
                    <a:lumMod val="25000"/>
                  </a:schemeClr>
                </a:solidFill>
                <a:latin typeface="Abadi"/>
                <a:ea typeface="+mn-lt"/>
                <a:cs typeface="+mn-lt"/>
              </a:rPr>
              <a:t>Landing_Outcome</a:t>
            </a:r>
            <a:r>
              <a:rPr lang="en-US" sz="2200" dirty="0">
                <a:solidFill>
                  <a:schemeClr val="accent3">
                    <a:lumMod val="25000"/>
                  </a:schemeClr>
                </a:solidFill>
                <a:latin typeface="Abadi"/>
                <a:ea typeface="+mn-lt"/>
                <a:cs typeface="+mn-lt"/>
              </a:rPr>
              <a:t> LIKE '%drone ship%' OR </a:t>
            </a:r>
            <a:r>
              <a:rPr lang="en-US" sz="2200" dirty="0" err="1">
                <a:solidFill>
                  <a:schemeClr val="accent3">
                    <a:lumMod val="25000"/>
                  </a:schemeClr>
                </a:solidFill>
                <a:latin typeface="Abadi"/>
                <a:ea typeface="+mn-lt"/>
                <a:cs typeface="+mn-lt"/>
              </a:rPr>
              <a:t>Landing_Outcome</a:t>
            </a:r>
            <a:r>
              <a:rPr lang="en-US" sz="2200" dirty="0">
                <a:solidFill>
                  <a:schemeClr val="accent3">
                    <a:lumMod val="25000"/>
                  </a:schemeClr>
                </a:solidFill>
                <a:latin typeface="Abadi"/>
                <a:ea typeface="+mn-lt"/>
                <a:cs typeface="+mn-lt"/>
              </a:rPr>
              <a:t> LIKE '%False drone ship%') AND </a:t>
            </a:r>
            <a:r>
              <a:rPr lang="en-US" sz="2200" dirty="0" err="1">
                <a:solidFill>
                  <a:schemeClr val="accent3">
                    <a:lumMod val="25000"/>
                  </a:schemeClr>
                </a:solidFill>
                <a:latin typeface="Abadi"/>
                <a:ea typeface="+mn-lt"/>
                <a:cs typeface="+mn-lt"/>
              </a:rPr>
              <a:t>Landing_Outcome</a:t>
            </a:r>
            <a:r>
              <a:rPr lang="en-US" sz="2200" dirty="0">
                <a:solidFill>
                  <a:schemeClr val="accent3">
                    <a:lumMod val="25000"/>
                  </a:schemeClr>
                </a:solidFill>
                <a:latin typeface="Abadi"/>
                <a:ea typeface="+mn-lt"/>
                <a:cs typeface="+mn-lt"/>
              </a:rPr>
              <a:t> LIKE '%fail%';</a:t>
            </a:r>
            <a:endParaRPr lang="en-US">
              <a:solidFill>
                <a:schemeClr val="accent3">
                  <a:lumMod val="25000"/>
                </a:schemeClr>
              </a:solidFill>
              <a:latin typeface="Abadi"/>
              <a:ea typeface="Calibri"/>
              <a:cs typeface="Calibri"/>
            </a:endParaRP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endParaRPr lang="en-US" sz="2200" dirty="0">
              <a:solidFill>
                <a:schemeClr val="accent3">
                  <a:lumMod val="25000"/>
                </a:schemeClr>
              </a:solidFill>
              <a:latin typeface="Abadi"/>
              <a:ea typeface="+mn-lt"/>
              <a:cs typeface="+mn-lt"/>
            </a:endParaRPr>
          </a:p>
          <a:p>
            <a:pPr>
              <a:lnSpc>
                <a:spcPct val="100000"/>
              </a:lnSpc>
              <a:spcBef>
                <a:spcPts val="1400"/>
              </a:spcBef>
            </a:pPr>
            <a:endParaRPr lang="en-US" sz="2200" dirty="0">
              <a:solidFill>
                <a:schemeClr val="accent3">
                  <a:lumMod val="25000"/>
                </a:schemeClr>
              </a:solidFill>
              <a:latin typeface="Abadi"/>
              <a:ea typeface="+mn-lt"/>
              <a:cs typeface="+mn-lt"/>
            </a:endParaRPr>
          </a:p>
          <a:p>
            <a:pPr>
              <a:lnSpc>
                <a:spcPct val="100000"/>
              </a:lnSpc>
              <a:spcBef>
                <a:spcPts val="1400"/>
              </a:spcBef>
            </a:pPr>
            <a:endParaRPr lang="en-US" sz="2200" dirty="0">
              <a:solidFill>
                <a:schemeClr val="accent3">
                  <a:lumMod val="25000"/>
                </a:schemeClr>
              </a:solidFill>
              <a:latin typeface="Abadi"/>
              <a:ea typeface="+mn-lt"/>
              <a:cs typeface="+mn-lt"/>
            </a:endParaRPr>
          </a:p>
          <a:p>
            <a:pPr>
              <a:lnSpc>
                <a:spcPct val="100000"/>
              </a:lnSpc>
              <a:spcBef>
                <a:spcPts val="1400"/>
              </a:spcBef>
            </a:pPr>
            <a:r>
              <a:rPr lang="en-US" sz="2200" dirty="0">
                <a:solidFill>
                  <a:schemeClr val="accent3">
                    <a:lumMod val="25000"/>
                  </a:schemeClr>
                </a:solidFill>
                <a:latin typeface="Abadi"/>
                <a:ea typeface="+mn-lt"/>
                <a:cs typeface="+mn-lt"/>
              </a:rPr>
              <a:t>2 early drone ship failures (Jan/Apr 2015); F9 v1.1 boosters B1012/B1015 from CCAFS LC-40; Offshore recovery tech still maturing.</a:t>
            </a:r>
            <a:endParaRPr lang="en-US">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0696CD24-1276-FBD6-43C6-2C7AF75BA3BB}"/>
              </a:ext>
            </a:extLst>
          </p:cNvPr>
          <p:cNvGraphicFramePr>
            <a:graphicFrameLocks noGrp="1"/>
          </p:cNvGraphicFramePr>
          <p:nvPr>
            <p:extLst>
              <p:ext uri="{D42A27DB-BD31-4B8C-83A1-F6EECF244321}">
                <p14:modId xmlns:p14="http://schemas.microsoft.com/office/powerpoint/2010/main" val="1785455184"/>
              </p:ext>
            </p:extLst>
          </p:nvPr>
        </p:nvGraphicFramePr>
        <p:xfrm>
          <a:off x="1661710" y="3874265"/>
          <a:ext cx="8188691" cy="1041400"/>
        </p:xfrm>
        <a:graphic>
          <a:graphicData uri="http://schemas.openxmlformats.org/drawingml/2006/table">
            <a:tbl>
              <a:tblPr firstRow="1" bandRow="1">
                <a:tableStyleId>{5C22544A-7EE6-4342-B048-85BDC9FD1C3A}</a:tableStyleId>
              </a:tblPr>
              <a:tblGrid>
                <a:gridCol w="1112921">
                  <a:extLst>
                    <a:ext uri="{9D8B030D-6E8A-4147-A177-3AD203B41FA5}">
                      <a16:colId xmlns:a16="http://schemas.microsoft.com/office/drawing/2014/main" val="387786350"/>
                    </a:ext>
                  </a:extLst>
                </a:gridCol>
                <a:gridCol w="2626894">
                  <a:extLst>
                    <a:ext uri="{9D8B030D-6E8A-4147-A177-3AD203B41FA5}">
                      <a16:colId xmlns:a16="http://schemas.microsoft.com/office/drawing/2014/main" val="3692885130"/>
                    </a:ext>
                  </a:extLst>
                </a:gridCol>
                <a:gridCol w="2406716">
                  <a:extLst>
                    <a:ext uri="{9D8B030D-6E8A-4147-A177-3AD203B41FA5}">
                      <a16:colId xmlns:a16="http://schemas.microsoft.com/office/drawing/2014/main" val="484463333"/>
                    </a:ext>
                  </a:extLst>
                </a:gridCol>
                <a:gridCol w="2042160">
                  <a:extLst>
                    <a:ext uri="{9D8B030D-6E8A-4147-A177-3AD203B41FA5}">
                      <a16:colId xmlns:a16="http://schemas.microsoft.com/office/drawing/2014/main" val="12431786"/>
                    </a:ext>
                  </a:extLst>
                </a:gridCol>
              </a:tblGrid>
              <a:tr h="370840">
                <a:tc>
                  <a:txBody>
                    <a:bodyPr/>
                    <a:lstStyle/>
                    <a:p>
                      <a:pPr lvl="0">
                        <a:buNone/>
                      </a:pPr>
                      <a:r>
                        <a:rPr lang="en-US" sz="1600" b="0" i="0" u="none" strike="noStrike" noProof="0" dirty="0">
                          <a:latin typeface="Abadi"/>
                        </a:rPr>
                        <a:t>Month</a:t>
                      </a:r>
                      <a:endParaRPr lang="en-US" sz="1600" dirty="0">
                        <a:latin typeface="Abadi"/>
                      </a:endParaRPr>
                    </a:p>
                  </a:txBody>
                  <a:tcPr/>
                </a:tc>
                <a:tc>
                  <a:txBody>
                    <a:bodyPr/>
                    <a:lstStyle/>
                    <a:p>
                      <a:pPr lvl="0">
                        <a:buNone/>
                      </a:pPr>
                      <a:r>
                        <a:rPr lang="en-US" sz="1600" b="0" i="0" u="none" strike="noStrike" noProof="0" err="1">
                          <a:latin typeface="Abadi"/>
                        </a:rPr>
                        <a:t>Landing_Outcome</a:t>
                      </a:r>
                      <a:endParaRPr lang="en-US" sz="1600">
                        <a:latin typeface="Abadi"/>
                      </a:endParaRPr>
                    </a:p>
                  </a:txBody>
                  <a:tcPr/>
                </a:tc>
                <a:tc>
                  <a:txBody>
                    <a:bodyPr/>
                    <a:lstStyle/>
                    <a:p>
                      <a:pPr lvl="0">
                        <a:buNone/>
                      </a:pPr>
                      <a:r>
                        <a:rPr lang="en-US" sz="1600" b="0" i="0" u="none" strike="noStrike" noProof="0" err="1">
                          <a:latin typeface="Abadi"/>
                        </a:rPr>
                        <a:t>Booster_Version</a:t>
                      </a:r>
                      <a:endParaRPr lang="en-US" sz="1600">
                        <a:latin typeface="Abadi"/>
                      </a:endParaRPr>
                    </a:p>
                  </a:txBody>
                  <a:tcPr/>
                </a:tc>
                <a:tc>
                  <a:txBody>
                    <a:bodyPr/>
                    <a:lstStyle/>
                    <a:p>
                      <a:pPr lvl="0">
                        <a:buNone/>
                      </a:pPr>
                      <a:r>
                        <a:rPr lang="en-US" sz="1600" b="0" i="0" u="none" strike="noStrike" noProof="0" err="1">
                          <a:latin typeface="Abadi"/>
                        </a:rPr>
                        <a:t>Launch_Site</a:t>
                      </a:r>
                      <a:endParaRPr lang="en-US" sz="1600">
                        <a:latin typeface="Abadi"/>
                      </a:endParaRPr>
                    </a:p>
                  </a:txBody>
                  <a:tcPr/>
                </a:tc>
                <a:extLst>
                  <a:ext uri="{0D108BD9-81ED-4DB2-BD59-A6C34878D82A}">
                    <a16:rowId xmlns:a16="http://schemas.microsoft.com/office/drawing/2014/main" val="2601079883"/>
                  </a:ext>
                </a:extLst>
              </a:tr>
              <a:tr h="185486">
                <a:tc>
                  <a:txBody>
                    <a:bodyPr/>
                    <a:lstStyle/>
                    <a:p>
                      <a:pPr lvl="0">
                        <a:buNone/>
                      </a:pPr>
                      <a:r>
                        <a:rPr lang="en-US" sz="1600" b="0" i="0" u="none" strike="noStrike" noProof="0" dirty="0">
                          <a:latin typeface="Abadi"/>
                        </a:rPr>
                        <a:t>01</a:t>
                      </a:r>
                      <a:endParaRPr lang="en-US" sz="1600" dirty="0">
                        <a:latin typeface="Abadi"/>
                      </a:endParaRPr>
                    </a:p>
                  </a:txBody>
                  <a:tcPr/>
                </a:tc>
                <a:tc>
                  <a:txBody>
                    <a:bodyPr/>
                    <a:lstStyle/>
                    <a:p>
                      <a:pPr lvl="0">
                        <a:buNone/>
                      </a:pPr>
                      <a:r>
                        <a:rPr lang="en-US" sz="1600" b="0" i="0" u="none" strike="noStrike" noProof="0" dirty="0">
                          <a:latin typeface="Abadi"/>
                        </a:rPr>
                        <a:t>    Failure (drone ship)</a:t>
                      </a:r>
                      <a:endParaRPr lang="en-US" sz="1600" dirty="0">
                        <a:latin typeface="Abadi"/>
                      </a:endParaRPr>
                    </a:p>
                  </a:txBody>
                  <a:tcPr/>
                </a:tc>
                <a:tc>
                  <a:txBody>
                    <a:bodyPr/>
                    <a:lstStyle/>
                    <a:p>
                      <a:pPr lvl="0">
                        <a:buNone/>
                      </a:pPr>
                      <a:r>
                        <a:rPr lang="en-US" sz="1600" b="0" i="0" u="none" strike="noStrike" noProof="0" dirty="0">
                          <a:latin typeface="Abadi"/>
                        </a:rPr>
                        <a:t>F9 v1.1 B1012</a:t>
                      </a:r>
                      <a:endParaRPr lang="en-US" sz="1600" dirty="0">
                        <a:latin typeface="Abadi"/>
                      </a:endParaRPr>
                    </a:p>
                  </a:txBody>
                  <a:tcPr/>
                </a:tc>
                <a:tc>
                  <a:txBody>
                    <a:bodyPr/>
                    <a:lstStyle/>
                    <a:p>
                      <a:pPr lvl="0">
                        <a:buNone/>
                      </a:pPr>
                      <a:r>
                        <a:rPr lang="en-US" sz="1600" b="0" i="0" u="none" strike="noStrike" noProof="0" dirty="0">
                          <a:latin typeface="Abadi"/>
                        </a:rPr>
                        <a:t>CCAFS LC-40</a:t>
                      </a:r>
                      <a:endParaRPr lang="en-US" sz="1600" dirty="0">
                        <a:latin typeface="Abadi"/>
                      </a:endParaRPr>
                    </a:p>
                  </a:txBody>
                  <a:tcPr/>
                </a:tc>
                <a:extLst>
                  <a:ext uri="{0D108BD9-81ED-4DB2-BD59-A6C34878D82A}">
                    <a16:rowId xmlns:a16="http://schemas.microsoft.com/office/drawing/2014/main" val="3881997488"/>
                  </a:ext>
                </a:extLst>
              </a:tr>
              <a:tr h="185486">
                <a:tc>
                  <a:txBody>
                    <a:bodyPr/>
                    <a:lstStyle/>
                    <a:p>
                      <a:pPr lvl="0">
                        <a:buNone/>
                      </a:pPr>
                      <a:r>
                        <a:rPr lang="en-US" sz="1600" dirty="0">
                          <a:latin typeface="Abadi"/>
                        </a:rPr>
                        <a:t>04</a:t>
                      </a:r>
                    </a:p>
                  </a:txBody>
                  <a:tcPr/>
                </a:tc>
                <a:tc>
                  <a:txBody>
                    <a:bodyPr/>
                    <a:lstStyle/>
                    <a:p>
                      <a:pPr lvl="0">
                        <a:buNone/>
                      </a:pPr>
                      <a:r>
                        <a:rPr lang="en-US" sz="1600" b="0" i="0" u="none" strike="noStrike" noProof="0" dirty="0">
                          <a:latin typeface="Abadi"/>
                        </a:rPr>
                        <a:t>    Failure (drone ship)</a:t>
                      </a:r>
                      <a:endParaRPr lang="en-US" sz="1600" dirty="0">
                        <a:latin typeface="Abadi"/>
                      </a:endParaRPr>
                    </a:p>
                  </a:txBody>
                  <a:tcPr/>
                </a:tc>
                <a:tc>
                  <a:txBody>
                    <a:bodyPr/>
                    <a:lstStyle/>
                    <a:p>
                      <a:pPr lvl="0">
                        <a:buNone/>
                      </a:pPr>
                      <a:r>
                        <a:rPr lang="en-US" sz="1600" b="0" i="0" u="none" strike="noStrike" noProof="0" dirty="0">
                          <a:latin typeface="Abadi"/>
                        </a:rPr>
                        <a:t>F9 v1.1 B1015</a:t>
                      </a:r>
                      <a:endParaRPr lang="en-US" sz="1600" dirty="0">
                        <a:latin typeface="Abadi"/>
                      </a:endParaRPr>
                    </a:p>
                  </a:txBody>
                  <a:tcPr/>
                </a:tc>
                <a:tc>
                  <a:txBody>
                    <a:bodyPr/>
                    <a:lstStyle/>
                    <a:p>
                      <a:pPr lvl="0">
                        <a:buNone/>
                      </a:pPr>
                      <a:r>
                        <a:rPr lang="en-US" sz="1600" b="0" i="0" u="none" strike="noStrike" noProof="0" dirty="0">
                          <a:latin typeface="Abadi"/>
                        </a:rPr>
                        <a:t>CCAFS LC-40</a:t>
                      </a:r>
                      <a:endParaRPr lang="en-US" sz="1600" dirty="0">
                        <a:latin typeface="Abadi"/>
                      </a:endParaRPr>
                    </a:p>
                  </a:txBody>
                  <a:tcPr/>
                </a:tc>
                <a:extLst>
                  <a:ext uri="{0D108BD9-81ED-4DB2-BD59-A6C34878D82A}">
                    <a16:rowId xmlns:a16="http://schemas.microsoft.com/office/drawing/2014/main" val="3134129136"/>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graphicFrame>
        <p:nvGraphicFramePr>
          <p:cNvPr id="6" name="Content Placeholder 5">
            <a:extLst>
              <a:ext uri="{FF2B5EF4-FFF2-40B4-BE49-F238E27FC236}">
                <a16:creationId xmlns:a16="http://schemas.microsoft.com/office/drawing/2014/main" id="{CB7C04F9-ABC0-83D6-AB39-9566800BD25B}"/>
              </a:ext>
            </a:extLst>
          </p:cNvPr>
          <p:cNvGraphicFramePr>
            <a:graphicFrameLocks noGrp="1"/>
          </p:cNvGraphicFramePr>
          <p:nvPr>
            <p:ph idx="4294967295"/>
            <p:extLst>
              <p:ext uri="{D42A27DB-BD31-4B8C-83A1-F6EECF244321}">
                <p14:modId xmlns:p14="http://schemas.microsoft.com/office/powerpoint/2010/main" val="2491884610"/>
              </p:ext>
            </p:extLst>
          </p:nvPr>
        </p:nvGraphicFramePr>
        <p:xfrm>
          <a:off x="761999" y="1826963"/>
          <a:ext cx="4767460" cy="3840480"/>
        </p:xfrm>
        <a:graphic>
          <a:graphicData uri="http://schemas.openxmlformats.org/drawingml/2006/table">
            <a:tbl>
              <a:tblPr bandRow="1">
                <a:tableStyleId>{5C22544A-7EE6-4342-B048-85BDC9FD1C3A}</a:tableStyleId>
              </a:tblPr>
              <a:tblGrid>
                <a:gridCol w="2386263">
                  <a:extLst>
                    <a:ext uri="{9D8B030D-6E8A-4147-A177-3AD203B41FA5}">
                      <a16:colId xmlns:a16="http://schemas.microsoft.com/office/drawing/2014/main" val="2638628500"/>
                    </a:ext>
                  </a:extLst>
                </a:gridCol>
                <a:gridCol w="2381197">
                  <a:extLst>
                    <a:ext uri="{9D8B030D-6E8A-4147-A177-3AD203B41FA5}">
                      <a16:colId xmlns:a16="http://schemas.microsoft.com/office/drawing/2014/main" val="1467538037"/>
                    </a:ext>
                  </a:extLst>
                </a:gridCol>
              </a:tblGrid>
              <a:tr h="234779">
                <a:tc>
                  <a:txBody>
                    <a:bodyPr/>
                    <a:lstStyle/>
                    <a:p>
                      <a:pPr algn="l">
                        <a:buNone/>
                      </a:pPr>
                      <a:r>
                        <a:rPr lang="en-US" err="1">
                          <a:effectLst/>
                          <a:latin typeface="Abadi"/>
                        </a:rPr>
                        <a:t>Landing_Outcome</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2F2F2"/>
                    </a:solidFill>
                  </a:tcPr>
                </a:tc>
                <a:tc>
                  <a:txBody>
                    <a:bodyPr/>
                    <a:lstStyle/>
                    <a:p>
                      <a:pPr algn="l">
                        <a:buNone/>
                      </a:pPr>
                      <a:r>
                        <a:rPr lang="en-US" dirty="0">
                          <a:effectLst/>
                          <a:latin typeface="Abadi"/>
                        </a:rPr>
                        <a:t>Count</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2F2F2"/>
                    </a:solidFill>
                  </a:tcPr>
                </a:tc>
                <a:extLst>
                  <a:ext uri="{0D108BD9-81ED-4DB2-BD59-A6C34878D82A}">
                    <a16:rowId xmlns:a16="http://schemas.microsoft.com/office/drawing/2014/main" val="48667938"/>
                  </a:ext>
                </a:extLst>
              </a:tr>
              <a:tr h="234779">
                <a:tc>
                  <a:txBody>
                    <a:bodyPr/>
                    <a:lstStyle/>
                    <a:p>
                      <a:pPr algn="l">
                        <a:buNone/>
                      </a:pPr>
                      <a:r>
                        <a:rPr lang="en-US" dirty="0">
                          <a:effectLst/>
                          <a:latin typeface="Abadi"/>
                        </a:rPr>
                        <a:t>No attempt</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dirty="0">
                          <a:effectLst/>
                          <a:latin typeface="Abadi"/>
                        </a:rPr>
                        <a:t>10</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extLst>
                  <a:ext uri="{0D108BD9-81ED-4DB2-BD59-A6C34878D82A}">
                    <a16:rowId xmlns:a16="http://schemas.microsoft.com/office/drawing/2014/main" val="4256899681"/>
                  </a:ext>
                </a:extLst>
              </a:tr>
              <a:tr h="234779">
                <a:tc>
                  <a:txBody>
                    <a:bodyPr/>
                    <a:lstStyle/>
                    <a:p>
                      <a:pPr algn="l">
                        <a:buNone/>
                      </a:pPr>
                      <a:r>
                        <a:rPr lang="en-US" dirty="0">
                          <a:effectLst/>
                          <a:latin typeface="Abadi"/>
                        </a:rPr>
                        <a:t>Success (drone ship)</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dirty="0">
                          <a:effectLst/>
                          <a:latin typeface="Abadi"/>
                        </a:rPr>
                        <a:t>5</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extLst>
                  <a:ext uri="{0D108BD9-81ED-4DB2-BD59-A6C34878D82A}">
                    <a16:rowId xmlns:a16="http://schemas.microsoft.com/office/drawing/2014/main" val="1902360570"/>
                  </a:ext>
                </a:extLst>
              </a:tr>
              <a:tr h="234779">
                <a:tc>
                  <a:txBody>
                    <a:bodyPr/>
                    <a:lstStyle/>
                    <a:p>
                      <a:pPr algn="l">
                        <a:buNone/>
                      </a:pPr>
                      <a:r>
                        <a:rPr lang="en-US" dirty="0">
                          <a:effectLst/>
                          <a:latin typeface="Abadi"/>
                        </a:rPr>
                        <a:t>Failure (drone ship)</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dirty="0">
                          <a:effectLst/>
                          <a:latin typeface="Abadi"/>
                        </a:rPr>
                        <a:t>5</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extLst>
                  <a:ext uri="{0D108BD9-81ED-4DB2-BD59-A6C34878D82A}">
                    <a16:rowId xmlns:a16="http://schemas.microsoft.com/office/drawing/2014/main" val="2369358298"/>
                  </a:ext>
                </a:extLst>
              </a:tr>
              <a:tr h="234779">
                <a:tc>
                  <a:txBody>
                    <a:bodyPr/>
                    <a:lstStyle/>
                    <a:p>
                      <a:pPr algn="l">
                        <a:buNone/>
                      </a:pPr>
                      <a:r>
                        <a:rPr lang="en-US" dirty="0">
                          <a:effectLst/>
                          <a:latin typeface="Abadi"/>
                        </a:rPr>
                        <a:t>Success (ground pad)</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dirty="0">
                          <a:effectLst/>
                          <a:latin typeface="Abadi"/>
                        </a:rPr>
                        <a:t>3</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extLst>
                  <a:ext uri="{0D108BD9-81ED-4DB2-BD59-A6C34878D82A}">
                    <a16:rowId xmlns:a16="http://schemas.microsoft.com/office/drawing/2014/main" val="790363406"/>
                  </a:ext>
                </a:extLst>
              </a:tr>
              <a:tr h="234779">
                <a:tc>
                  <a:txBody>
                    <a:bodyPr/>
                    <a:lstStyle/>
                    <a:p>
                      <a:pPr algn="l">
                        <a:buNone/>
                      </a:pPr>
                      <a:r>
                        <a:rPr lang="en-US" dirty="0">
                          <a:effectLst/>
                          <a:latin typeface="Abadi"/>
                        </a:rPr>
                        <a:t>Controlled (ocean)</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dirty="0">
                          <a:effectLst/>
                          <a:latin typeface="Abadi"/>
                        </a:rPr>
                        <a:t>3</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extLst>
                  <a:ext uri="{0D108BD9-81ED-4DB2-BD59-A6C34878D82A}">
                    <a16:rowId xmlns:a16="http://schemas.microsoft.com/office/drawing/2014/main" val="2647336939"/>
                  </a:ext>
                </a:extLst>
              </a:tr>
              <a:tr h="234779">
                <a:tc>
                  <a:txBody>
                    <a:bodyPr/>
                    <a:lstStyle/>
                    <a:p>
                      <a:pPr algn="l">
                        <a:buNone/>
                      </a:pPr>
                      <a:r>
                        <a:rPr lang="en-US" dirty="0">
                          <a:effectLst/>
                          <a:latin typeface="Abadi"/>
                        </a:rPr>
                        <a:t>Uncontrolled (ocean)</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dirty="0">
                          <a:effectLst/>
                          <a:latin typeface="Abadi"/>
                        </a:rPr>
                        <a:t>2</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extLst>
                  <a:ext uri="{0D108BD9-81ED-4DB2-BD59-A6C34878D82A}">
                    <a16:rowId xmlns:a16="http://schemas.microsoft.com/office/drawing/2014/main" val="2632187525"/>
                  </a:ext>
                </a:extLst>
              </a:tr>
              <a:tr h="234779">
                <a:tc>
                  <a:txBody>
                    <a:bodyPr/>
                    <a:lstStyle/>
                    <a:p>
                      <a:pPr algn="l">
                        <a:buNone/>
                      </a:pPr>
                      <a:r>
                        <a:rPr lang="en-US" dirty="0">
                          <a:effectLst/>
                          <a:latin typeface="Abadi"/>
                        </a:rPr>
                        <a:t>Failure (parachute)</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dirty="0">
                          <a:effectLst/>
                          <a:latin typeface="Abadi"/>
                        </a:rPr>
                        <a:t>2</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extLst>
                  <a:ext uri="{0D108BD9-81ED-4DB2-BD59-A6C34878D82A}">
                    <a16:rowId xmlns:a16="http://schemas.microsoft.com/office/drawing/2014/main" val="1662813999"/>
                  </a:ext>
                </a:extLst>
              </a:tr>
              <a:tr h="234779">
                <a:tc>
                  <a:txBody>
                    <a:bodyPr/>
                    <a:lstStyle/>
                    <a:p>
                      <a:pPr algn="l">
                        <a:buNone/>
                      </a:pPr>
                      <a:r>
                        <a:rPr lang="en-US" dirty="0">
                          <a:effectLst/>
                          <a:latin typeface="Abadi"/>
                        </a:rPr>
                        <a:t>Precluded (drone ship)</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tc>
                  <a:txBody>
                    <a:bodyPr/>
                    <a:lstStyle/>
                    <a:p>
                      <a:pPr algn="l">
                        <a:buNone/>
                      </a:pPr>
                      <a:r>
                        <a:rPr lang="en-US" dirty="0">
                          <a:effectLst/>
                          <a:latin typeface="Abadi"/>
                        </a:rPr>
                        <a:t>1</a:t>
                      </a:r>
                    </a:p>
                  </a:txBody>
                  <a:tcPr marL="76200" marR="76200" marT="76200" marB="76200"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noFill/>
                  </a:tcPr>
                </a:tc>
                <a:extLst>
                  <a:ext uri="{0D108BD9-81ED-4DB2-BD59-A6C34878D82A}">
                    <a16:rowId xmlns:a16="http://schemas.microsoft.com/office/drawing/2014/main" val="1444045077"/>
                  </a:ext>
                </a:extLst>
              </a:tr>
            </a:tbl>
          </a:graphicData>
        </a:graphic>
      </p:graphicFrame>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7" name="TextBox 6">
            <a:extLst>
              <a:ext uri="{FF2B5EF4-FFF2-40B4-BE49-F238E27FC236}">
                <a16:creationId xmlns:a16="http://schemas.microsoft.com/office/drawing/2014/main" id="{57E75546-A18F-34F4-9598-DA16070C1A91}"/>
              </a:ext>
            </a:extLst>
          </p:cNvPr>
          <p:cNvSpPr txBox="1"/>
          <p:nvPr/>
        </p:nvSpPr>
        <p:spPr>
          <a:xfrm>
            <a:off x="6015789" y="1874920"/>
            <a:ext cx="5133473" cy="169277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latin typeface="Abadi"/>
                <a:ea typeface="+mn-lt"/>
                <a:cs typeface="+mn-lt"/>
              </a:rPr>
              <a:t>Early era (2010-2017):</a:t>
            </a:r>
          </a:p>
          <a:p>
            <a:r>
              <a:rPr lang="en-US" sz="2000" dirty="0">
                <a:latin typeface="Abadi"/>
                <a:ea typeface="+mn-lt"/>
                <a:cs typeface="+mn-lt"/>
              </a:rPr>
              <a:t>• 32% no attempts (10/31)</a:t>
            </a:r>
          </a:p>
          <a:p>
            <a:r>
              <a:rPr lang="en-US" sz="2000" dirty="0">
                <a:latin typeface="Abadi"/>
                <a:ea typeface="+mn-lt"/>
                <a:cs typeface="+mn-lt"/>
              </a:rPr>
              <a:t>• Drone ship: 50% success (5/10)</a:t>
            </a:r>
            <a:endParaRPr lang="en-US" sz="2000">
              <a:latin typeface="Abadi"/>
            </a:endParaRPr>
          </a:p>
          <a:p>
            <a:r>
              <a:rPr lang="en-US" sz="2000" dirty="0">
                <a:latin typeface="Abadi"/>
                <a:ea typeface="+mn-lt"/>
                <a:cs typeface="+mn-lt"/>
              </a:rPr>
              <a:t>• 3 ground pad = reusability breakthrough</a:t>
            </a:r>
          </a:p>
          <a:p>
            <a:endParaRPr lang="en-US" sz="1200" dirty="0">
              <a:ea typeface="+mn-lt"/>
              <a:cs typeface="+mn-lt"/>
            </a:endParaRPr>
          </a:p>
          <a:p>
            <a:endParaRPr lang="en-US" sz="1200" dirty="0">
              <a:ea typeface="Calibri"/>
              <a:cs typeface="Calibri"/>
            </a:endParaRP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10516769" cy="4608398"/>
          </a:xfrm>
          <a:prstGeom prst="rect">
            <a:avLst/>
          </a:prstGeom>
        </p:spPr>
        <p:txBody>
          <a:bodyPr lIns="91440" tIns="45720" rIns="91440" bIns="45720" anchor="t">
            <a:noAutofit/>
          </a:bodyPr>
          <a:lstStyle/>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1800" dirty="0">
              <a:solidFill>
                <a:schemeClr val="accent3">
                  <a:lumMod val="25000"/>
                </a:schemeClr>
              </a:solidFill>
              <a:latin typeface="Abadi"/>
              <a:ea typeface="+mn-lt"/>
              <a:cs typeface="+mn-lt"/>
            </a:endParaRPr>
          </a:p>
          <a:p>
            <a:pPr marL="0" indent="0">
              <a:lnSpc>
                <a:spcPct val="100000"/>
              </a:lnSpc>
              <a:spcBef>
                <a:spcPts val="1400"/>
              </a:spcBef>
              <a:buNone/>
            </a:pPr>
            <a:r>
              <a:rPr lang="en-US" sz="1800" dirty="0">
                <a:solidFill>
                  <a:schemeClr val="accent3">
                    <a:lumMod val="25000"/>
                  </a:schemeClr>
                </a:solidFill>
                <a:latin typeface="Abadi"/>
                <a:ea typeface="+mn-lt"/>
                <a:cs typeface="+mn-lt"/>
              </a:rPr>
              <a:t>Launch sites aren't in proximity to the </a:t>
            </a:r>
            <a:r>
              <a:rPr lang="en-US" sz="1800" dirty="0" err="1">
                <a:solidFill>
                  <a:schemeClr val="accent3">
                    <a:lumMod val="25000"/>
                  </a:schemeClr>
                </a:solidFill>
                <a:latin typeface="Abadi"/>
                <a:ea typeface="+mn-lt"/>
                <a:cs typeface="+mn-lt"/>
              </a:rPr>
              <a:t>Ecuator</a:t>
            </a:r>
            <a:r>
              <a:rPr lang="en-US" sz="1800" dirty="0">
                <a:solidFill>
                  <a:schemeClr val="accent3">
                    <a:lumMod val="25000"/>
                  </a:schemeClr>
                </a:solidFill>
                <a:latin typeface="Abadi"/>
                <a:ea typeface="+mn-lt"/>
                <a:cs typeface="+mn-lt"/>
              </a:rPr>
              <a:t> line but yes they are very close to the coast. Also sites must be in a place with no residences o living areas, only launch infrastructures, near to water so all the energy displayed can't be dangerous for human life and where a hypothetical malfunction and subsequent explosion of the rocket would cause the least amount of damage.</a:t>
            </a:r>
            <a:endParaRPr lang="en-US" sz="1800" dirty="0">
              <a:solidFill>
                <a:schemeClr val="accent3">
                  <a:lumMod val="25000"/>
                </a:schemeClr>
              </a:solidFill>
              <a:latin typeface="Abadi"/>
              <a:ea typeface="Calibri" panose="020F0502020204030204"/>
              <a:cs typeface="Calibri" panose="020F0502020204030204"/>
            </a:endParaRP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Map</a:t>
            </a:r>
          </a:p>
        </p:txBody>
      </p:sp>
      <p:pic>
        <p:nvPicPr>
          <p:cNvPr id="4" name="Picture 3">
            <a:extLst>
              <a:ext uri="{FF2B5EF4-FFF2-40B4-BE49-F238E27FC236}">
                <a16:creationId xmlns:a16="http://schemas.microsoft.com/office/drawing/2014/main" id="{0D37C0CC-710A-0E3B-F280-2FC86274263E}"/>
              </a:ext>
            </a:extLst>
          </p:cNvPr>
          <p:cNvPicPr>
            <a:picLocks noChangeAspect="1"/>
          </p:cNvPicPr>
          <p:nvPr/>
        </p:nvPicPr>
        <p:blipFill>
          <a:blip r:embed="rId3"/>
          <a:stretch>
            <a:fillRect/>
          </a:stretch>
        </p:blipFill>
        <p:spPr>
          <a:xfrm>
            <a:off x="856666" y="1542360"/>
            <a:ext cx="6953272" cy="377327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Calibri" panose="020F0502020204030204"/>
                <a:cs typeface="Calibri" panose="020F0502020204030204"/>
              </a:rPr>
              <a:t>The site with most success is </a:t>
            </a:r>
            <a:r>
              <a:rPr lang="en-US" sz="2200" dirty="0">
                <a:solidFill>
                  <a:schemeClr val="accent3">
                    <a:lumMod val="25000"/>
                  </a:schemeClr>
                </a:solidFill>
                <a:latin typeface="Abadi"/>
                <a:ea typeface="+mn-lt"/>
                <a:cs typeface="+mn-lt"/>
              </a:rPr>
              <a:t>KSC LC-39A.</a:t>
            </a:r>
          </a:p>
          <a:p>
            <a:pPr>
              <a:spcBef>
                <a:spcPts val="1400"/>
              </a:spcBef>
            </a:pPr>
            <a:endParaRPr lang="en-US">
              <a:solidFill>
                <a:schemeClr val="accent3">
                  <a:lumMod val="25000"/>
                </a:schemeClr>
              </a:solidFill>
              <a:latin typeface="Calibri" panose="020F0502020204030204"/>
              <a:ea typeface="Calibri" panose="020F0502020204030204"/>
              <a:cs typeface="Calibri" panose="020F0502020204030204"/>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Success/Fail Launch map</a:t>
            </a:r>
          </a:p>
        </p:txBody>
      </p:sp>
      <p:pic>
        <p:nvPicPr>
          <p:cNvPr id="2" name="Picture 1">
            <a:extLst>
              <a:ext uri="{FF2B5EF4-FFF2-40B4-BE49-F238E27FC236}">
                <a16:creationId xmlns:a16="http://schemas.microsoft.com/office/drawing/2014/main" id="{9C0372D5-C6B4-8B98-2F90-2AB36BBD215F}"/>
              </a:ext>
            </a:extLst>
          </p:cNvPr>
          <p:cNvPicPr>
            <a:picLocks noChangeAspect="1"/>
          </p:cNvPicPr>
          <p:nvPr/>
        </p:nvPicPr>
        <p:blipFill>
          <a:blip r:embed="rId3"/>
          <a:stretch>
            <a:fillRect/>
          </a:stretch>
        </p:blipFill>
        <p:spPr>
          <a:xfrm>
            <a:off x="770667" y="1294481"/>
            <a:ext cx="6556063" cy="3754916"/>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709049"/>
            <a:ext cx="10516598" cy="4314825"/>
          </a:xfrm>
          <a:prstGeom prst="rect">
            <a:avLst/>
          </a:prstGeom>
        </p:spPr>
        <p:txBody>
          <a:bodyPr lIns="91440" tIns="45720" rIns="91440" bIns="4572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Proximity map</a:t>
            </a:r>
            <a:endParaRPr lang="en-US" dirty="0"/>
          </a:p>
        </p:txBody>
      </p:sp>
      <p:pic>
        <p:nvPicPr>
          <p:cNvPr id="2" name="Picture 1">
            <a:extLst>
              <a:ext uri="{FF2B5EF4-FFF2-40B4-BE49-F238E27FC236}">
                <a16:creationId xmlns:a16="http://schemas.microsoft.com/office/drawing/2014/main" id="{CFC26EF6-D1D3-AA29-AE76-BF1C235D94A8}"/>
              </a:ext>
            </a:extLst>
          </p:cNvPr>
          <p:cNvPicPr>
            <a:picLocks noChangeAspect="1"/>
          </p:cNvPicPr>
          <p:nvPr/>
        </p:nvPicPr>
        <p:blipFill>
          <a:blip r:embed="rId3"/>
          <a:stretch>
            <a:fillRect/>
          </a:stretch>
        </p:blipFill>
        <p:spPr>
          <a:xfrm>
            <a:off x="774279" y="1293908"/>
            <a:ext cx="8063658" cy="4316087"/>
          </a:xfrm>
          <a:prstGeom prst="rect">
            <a:avLst/>
          </a:prstGeom>
        </p:spPr>
      </p:pic>
      <p:sp>
        <p:nvSpPr>
          <p:cNvPr id="4" name="TextBox 3">
            <a:extLst>
              <a:ext uri="{FF2B5EF4-FFF2-40B4-BE49-F238E27FC236}">
                <a16:creationId xmlns:a16="http://schemas.microsoft.com/office/drawing/2014/main" id="{675D86D7-7E27-8707-6C8B-B14F4B594DA6}"/>
              </a:ext>
            </a:extLst>
          </p:cNvPr>
          <p:cNvSpPr txBox="1"/>
          <p:nvPr/>
        </p:nvSpPr>
        <p:spPr>
          <a:xfrm>
            <a:off x="776254" y="5609784"/>
            <a:ext cx="1000928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Abadi"/>
                <a:ea typeface="+mn-lt"/>
                <a:cs typeface="+mn-lt"/>
              </a:rPr>
              <a:t>Any location or human mobility route is kilometers away, while the coast is always the closest.</a:t>
            </a:r>
            <a:endParaRPr lang="en-US">
              <a:latin typeface="Abadi"/>
            </a:endParaRP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10398092" cy="2779772"/>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000" dirty="0">
                <a:solidFill>
                  <a:schemeClr val="accent3">
                    <a:lumMod val="25000"/>
                  </a:schemeClr>
                </a:solidFill>
                <a:latin typeface="Abadi"/>
              </a:rPr>
              <a:t>SpaceX revolutionized the space industry by making Falcon 9 first stages reusable, dramatically cutting launch costs from over $60 million to around $30 million per flight. </a:t>
            </a:r>
            <a:br>
              <a:rPr lang="en-US" sz="2000" dirty="0">
                <a:latin typeface="Abadi"/>
              </a:rPr>
            </a:br>
            <a:r>
              <a:rPr lang="en-US" sz="2000" dirty="0">
                <a:solidFill>
                  <a:schemeClr val="accent3">
                    <a:lumMod val="25000"/>
                  </a:schemeClr>
                </a:solidFill>
                <a:latin typeface="Abadi"/>
              </a:rPr>
              <a:t>This project uses historical SpaceX launch data covering flight numbers, launch sites, payload masses, orbits, and landing outcomes to analyze reusability patterns.</a:t>
            </a:r>
          </a:p>
          <a:p>
            <a:pPr>
              <a:spcBef>
                <a:spcPts val="1400"/>
              </a:spcBef>
            </a:pPr>
            <a:r>
              <a:rPr lang="en-US" sz="2000" dirty="0">
                <a:solidFill>
                  <a:schemeClr val="accent3">
                    <a:lumMod val="25000"/>
                  </a:schemeClr>
                </a:solidFill>
                <a:latin typeface="Abadi"/>
              </a:rPr>
              <a:t>The key question is: which factors most influence whether the first stage successfully lands after separation? </a:t>
            </a:r>
            <a:br>
              <a:rPr lang="en-US" sz="2000" dirty="0">
                <a:latin typeface="Abadi"/>
              </a:rPr>
            </a:br>
            <a:r>
              <a:rPr lang="en-US" sz="2000" dirty="0">
                <a:solidFill>
                  <a:schemeClr val="accent3">
                    <a:lumMod val="25000"/>
                  </a:schemeClr>
                </a:solidFill>
                <a:latin typeface="Abadi"/>
              </a:rPr>
              <a:t>Specifically, we want to determine the impact of launch site, orbit type, payload mass, and mission characteristics on landing success rates, and build predictive models to estimate future outcomes.</a:t>
            </a:r>
            <a:endParaRPr lang="en-US" sz="2000">
              <a:solidFill>
                <a:schemeClr val="accent3">
                  <a:lumMod val="25000"/>
                </a:schemeClr>
              </a:solidFill>
              <a:latin typeface="Abadi"/>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site "KSC LC-39A" is the most successful one</a:t>
            </a:r>
            <a:endParaRPr lang="en-US" dirty="0">
              <a:solidFill>
                <a:schemeClr val="accent3">
                  <a:lumMod val="25000"/>
                </a:schemeClr>
              </a:solidFill>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sites </a:t>
            </a:r>
            <a:r>
              <a:rPr lang="en-US" dirty="0" err="1">
                <a:solidFill>
                  <a:srgbClr val="0B49CB"/>
                </a:solidFill>
                <a:latin typeface="Abadi"/>
              </a:rPr>
              <a:t>pIECHART</a:t>
            </a:r>
          </a:p>
        </p:txBody>
      </p:sp>
      <p:pic>
        <p:nvPicPr>
          <p:cNvPr id="2" name="Picture 1">
            <a:extLst>
              <a:ext uri="{FF2B5EF4-FFF2-40B4-BE49-F238E27FC236}">
                <a16:creationId xmlns:a16="http://schemas.microsoft.com/office/drawing/2014/main" id="{644FB0EF-CB4C-8A1F-989F-14747317245C}"/>
              </a:ext>
            </a:extLst>
          </p:cNvPr>
          <p:cNvPicPr>
            <a:picLocks noChangeAspect="1"/>
          </p:cNvPicPr>
          <p:nvPr/>
        </p:nvPicPr>
        <p:blipFill>
          <a:blip r:embed="rId3"/>
          <a:stretch>
            <a:fillRect/>
          </a:stretch>
        </p:blipFill>
        <p:spPr>
          <a:xfrm>
            <a:off x="771181" y="1269748"/>
            <a:ext cx="8097397" cy="380438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More than 75% launches are successful in this site, the best site so far.</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KSC LC-39A Launch site success rate</a:t>
            </a:r>
          </a:p>
        </p:txBody>
      </p:sp>
      <p:pic>
        <p:nvPicPr>
          <p:cNvPr id="2" name="Picture 1">
            <a:extLst>
              <a:ext uri="{FF2B5EF4-FFF2-40B4-BE49-F238E27FC236}">
                <a16:creationId xmlns:a16="http://schemas.microsoft.com/office/drawing/2014/main" id="{605EEA0A-E0BB-EC0E-10F5-37EC6B1EAB32}"/>
              </a:ext>
            </a:extLst>
          </p:cNvPr>
          <p:cNvPicPr>
            <a:picLocks noChangeAspect="1"/>
          </p:cNvPicPr>
          <p:nvPr/>
        </p:nvPicPr>
        <p:blipFill>
          <a:blip r:embed="rId3"/>
          <a:stretch>
            <a:fillRect/>
          </a:stretch>
        </p:blipFill>
        <p:spPr>
          <a:xfrm>
            <a:off x="771181" y="1826433"/>
            <a:ext cx="8905302" cy="3416292"/>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fontScale="92500" lnSpcReduction="10000"/>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The highest launch success rate is for 0-5000 kg Payload, which means the worst rate is for 5000-10000 kg Payload.</a:t>
            </a:r>
            <a:endParaRPr lang="en-US" sz="2200">
              <a:solidFill>
                <a:schemeClr val="accent3">
                  <a:lumMod val="25000"/>
                </a:schemeClr>
              </a:solidFill>
              <a:latin typeface="Abadi"/>
              <a:ea typeface="+mn-lt"/>
              <a:cs typeface="+mn-lt"/>
            </a:endParaRPr>
          </a:p>
          <a:p>
            <a:pPr>
              <a:lnSpc>
                <a:spcPct val="100000"/>
              </a:lnSpc>
              <a:spcBef>
                <a:spcPts val="1400"/>
              </a:spcBef>
            </a:pPr>
            <a:r>
              <a:rPr lang="en-US" sz="2200" dirty="0">
                <a:solidFill>
                  <a:schemeClr val="accent3">
                    <a:lumMod val="25000"/>
                  </a:schemeClr>
                </a:solidFill>
                <a:latin typeface="Abadi"/>
                <a:ea typeface="Calibri"/>
                <a:cs typeface="Calibri"/>
              </a:rPr>
              <a:t>Also the booster version with the highest launch rate is 'FT'.</a:t>
            </a: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Scatter Plot: Payload vs. Launch Outcome</a:t>
            </a:r>
          </a:p>
        </p:txBody>
      </p:sp>
      <p:pic>
        <p:nvPicPr>
          <p:cNvPr id="2" name="Picture 1">
            <a:extLst>
              <a:ext uri="{FF2B5EF4-FFF2-40B4-BE49-F238E27FC236}">
                <a16:creationId xmlns:a16="http://schemas.microsoft.com/office/drawing/2014/main" id="{C7CFECCD-CAB7-7672-8D83-BD87AE596CDA}"/>
              </a:ext>
            </a:extLst>
          </p:cNvPr>
          <p:cNvPicPr>
            <a:picLocks noChangeAspect="1"/>
          </p:cNvPicPr>
          <p:nvPr/>
        </p:nvPicPr>
        <p:blipFill>
          <a:blip r:embed="rId3"/>
          <a:stretch>
            <a:fillRect/>
          </a:stretch>
        </p:blipFill>
        <p:spPr>
          <a:xfrm>
            <a:off x="963974" y="1241960"/>
            <a:ext cx="10273231" cy="378651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361769" y="2192283"/>
            <a:ext cx="3361314" cy="2957781"/>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Decision Tree has the best accuracy on  training set </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a:extLst>
              <a:ext uri="{FF2B5EF4-FFF2-40B4-BE49-F238E27FC236}">
                <a16:creationId xmlns:a16="http://schemas.microsoft.com/office/drawing/2014/main" id="{F360B31F-3B76-6DB0-8271-737727EE1FAE}"/>
              </a:ext>
            </a:extLst>
          </p:cNvPr>
          <p:cNvPicPr>
            <a:picLocks noChangeAspect="1"/>
          </p:cNvPicPr>
          <p:nvPr/>
        </p:nvPicPr>
        <p:blipFill>
          <a:blip r:embed="rId3"/>
          <a:stretch>
            <a:fillRect/>
          </a:stretch>
        </p:blipFill>
        <p:spPr>
          <a:xfrm>
            <a:off x="768885" y="1303663"/>
            <a:ext cx="6164856" cy="4590362"/>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117117" cy="381158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The confusion matrix yields worse accuracy than the other models because the number of samples in the test set is small; this model improves accuracy as the number of samples increases.</a:t>
            </a:r>
            <a:endParaRPr lang="en-US" sz="2200">
              <a:solidFill>
                <a:schemeClr val="accent3">
                  <a:lumMod val="25000"/>
                </a:schemeClr>
              </a:solidFill>
              <a:latin typeface="Abadi"/>
              <a:ea typeface="+mn-lt"/>
              <a:cs typeface="+mn-lt"/>
            </a:endParaRPr>
          </a:p>
          <a:p>
            <a:pPr>
              <a:lnSpc>
                <a:spcPct val="100000"/>
              </a:lnSpc>
              <a:spcBef>
                <a:spcPts val="1400"/>
              </a:spcBef>
            </a:pPr>
            <a:r>
              <a:rPr lang="en-US" sz="2200" dirty="0" err="1">
                <a:solidFill>
                  <a:schemeClr val="accent3">
                    <a:lumMod val="25000"/>
                  </a:schemeClr>
                </a:solidFill>
                <a:latin typeface="Abadi"/>
                <a:ea typeface="Calibri"/>
                <a:cs typeface="Calibri"/>
              </a:rPr>
              <a:t>Acurracy</a:t>
            </a:r>
            <a:r>
              <a:rPr lang="en-US" sz="2200" dirty="0">
                <a:solidFill>
                  <a:schemeClr val="accent3">
                    <a:lumMod val="25000"/>
                  </a:schemeClr>
                </a:solidFill>
                <a:latin typeface="Abadi"/>
                <a:ea typeface="Calibri"/>
                <a:cs typeface="Calibri"/>
              </a:rPr>
              <a:t>: 66%</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31CCCD48-F73A-AF11-9ADC-237EA632F908}"/>
              </a:ext>
            </a:extLst>
          </p:cNvPr>
          <p:cNvPicPr>
            <a:picLocks noChangeAspect="1"/>
          </p:cNvPicPr>
          <p:nvPr/>
        </p:nvPicPr>
        <p:blipFill>
          <a:blip r:embed="rId3"/>
          <a:stretch>
            <a:fillRect/>
          </a:stretch>
        </p:blipFill>
        <p:spPr>
          <a:xfrm>
            <a:off x="6307730" y="1528303"/>
            <a:ext cx="5048250" cy="433387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702452" cy="4001230"/>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Abadi"/>
                <a:ea typeface="+mn-lt"/>
                <a:cs typeface="+mn-lt"/>
              </a:rPr>
              <a:t>The project demonstrates a complete data science pipeline that reveals key patterns in Falcon 9 reusability. </a:t>
            </a:r>
          </a:p>
          <a:p>
            <a:pPr>
              <a:lnSpc>
                <a:spcPct val="100000"/>
              </a:lnSpc>
              <a:spcBef>
                <a:spcPts val="1400"/>
              </a:spcBef>
            </a:pPr>
            <a:r>
              <a:rPr lang="en-US" sz="2000" dirty="0">
                <a:solidFill>
                  <a:schemeClr val="accent3">
                    <a:lumMod val="25000"/>
                  </a:schemeClr>
                </a:solidFill>
                <a:latin typeface="Abadi"/>
                <a:ea typeface="+mn-lt"/>
                <a:cs typeface="+mn-lt"/>
              </a:rPr>
              <a:t>CCAFS SLC-40 leads in success rates (&gt;90%), optimal payloads of 4-6k kg correlate with higher landing success, and accuracy improves over time since 2013. </a:t>
            </a:r>
          </a:p>
          <a:p>
            <a:pPr>
              <a:lnSpc>
                <a:spcPct val="100000"/>
              </a:lnSpc>
              <a:spcBef>
                <a:spcPts val="1400"/>
              </a:spcBef>
            </a:pPr>
            <a:r>
              <a:rPr lang="en-US" sz="2000" dirty="0">
                <a:solidFill>
                  <a:schemeClr val="accent3">
                    <a:lumMod val="25000"/>
                  </a:schemeClr>
                </a:solidFill>
                <a:latin typeface="Abadi"/>
                <a:ea typeface="+mn-lt"/>
                <a:cs typeface="+mn-lt"/>
              </a:rPr>
              <a:t>Dominant factors include Launch Site, Orbit Type (high success in LEO and SSO), and Payload Mass, validated through EDA using Folium, Dash, SQL, and visualizations.</a:t>
            </a:r>
          </a:p>
          <a:p>
            <a:pPr>
              <a:lnSpc>
                <a:spcPct val="100000"/>
              </a:lnSpc>
              <a:spcBef>
                <a:spcPts val="1400"/>
              </a:spcBef>
            </a:pPr>
            <a:r>
              <a:rPr lang="en-US" sz="2000" dirty="0">
                <a:latin typeface="Abadi"/>
                <a:ea typeface="+mn-lt"/>
                <a:cs typeface="+mn-lt"/>
              </a:rPr>
              <a:t>On the training dataset, the Decision Tree model achieved the highest accuracy at 88%, though it dropped to 66% on test data due to overfitting. Logistic Regression, SVM, and KNN models reached 83% test accuracy with better generalization, and SVM excelled due to balanced precision/recall across classes.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lIns="91440" tIns="45720" rIns="91440" bIns="45720" anchor="t">
            <a:normAutofit/>
          </a:bodyPr>
          <a:lstStyle/>
          <a:p>
            <a:pPr>
              <a:lnSpc>
                <a:spcPct val="100000"/>
              </a:lnSpc>
              <a:spcBef>
                <a:spcPts val="1400"/>
              </a:spcBef>
            </a:pPr>
            <a:r>
              <a:rPr lang="en-US" sz="2400" dirty="0">
                <a:solidFill>
                  <a:schemeClr val="accent3">
                    <a:lumMod val="25000"/>
                  </a:schemeClr>
                </a:solidFill>
                <a:latin typeface="Abadi"/>
              </a:rPr>
              <a:t>All files used to make this presentation are stored here: </a:t>
            </a:r>
            <a:r>
              <a:rPr lang="en-US" sz="2400" u="sng" dirty="0">
                <a:solidFill>
                  <a:srgbClr val="1C7DDB"/>
                </a:solidFill>
                <a:latin typeface="Abadi"/>
                <a:ea typeface="+mn-lt"/>
                <a:cs typeface="+mn-lt"/>
                <a:hlinkClick r:id="rId4"/>
              </a:rPr>
              <a:t>https://github.com/AValdavida/Test-Repo</a:t>
            </a:r>
            <a:endParaRPr lang="en-US" sz="2400" u="sng">
              <a:solidFill>
                <a:srgbClr val="1C7DDB"/>
              </a:solidFill>
              <a:latin typeface="Abadi"/>
              <a:ea typeface="+mn-lt"/>
              <a:cs typeface="+mn-lt"/>
            </a:endParaRPr>
          </a:p>
          <a:p>
            <a:pPr>
              <a:lnSpc>
                <a:spcPct val="100000"/>
              </a:lnSpc>
              <a:spcBef>
                <a:spcPts val="1400"/>
              </a:spcBef>
            </a:pPr>
            <a:r>
              <a:rPr lang="en-US" sz="2400" dirty="0">
                <a:latin typeface="Abadi"/>
                <a:ea typeface="+mn-lt"/>
                <a:cs typeface="+mn-lt"/>
              </a:rPr>
              <a:t>To explore and analyze the data, both Python and SQL have been used with the necessary visualizations, already shown in this presentation.</a:t>
            </a:r>
          </a:p>
          <a:p>
            <a:pPr>
              <a:lnSpc>
                <a:spcPct val="100000"/>
              </a:lnSpc>
              <a:spcBef>
                <a:spcPts val="1400"/>
              </a:spcBef>
            </a:pPr>
            <a:r>
              <a:rPr lang="en-US" sz="2400" dirty="0">
                <a:latin typeface="Abadi"/>
                <a:ea typeface="+mn-lt"/>
                <a:cs typeface="+mn-lt"/>
              </a:rPr>
              <a:t>An example of an SQL query used through Python:</a:t>
            </a:r>
          </a:p>
          <a:p>
            <a:pPr marL="0" indent="0" algn="ctr">
              <a:buNone/>
            </a:pPr>
            <a:r>
              <a:rPr lang="en-US" sz="2400">
                <a:latin typeface="Abadi"/>
                <a:ea typeface="+mn-lt"/>
                <a:cs typeface="+mn-lt"/>
              </a:rPr>
              <a:t>%%</a:t>
            </a:r>
            <a:r>
              <a:rPr lang="en-US" sz="2400" err="1">
                <a:latin typeface="Abadi"/>
                <a:ea typeface="+mn-lt"/>
                <a:cs typeface="+mn-lt"/>
              </a:rPr>
              <a:t>sql</a:t>
            </a:r>
            <a:r>
              <a:rPr lang="en-US" sz="2400">
                <a:latin typeface="Abadi"/>
                <a:ea typeface="+mn-lt"/>
                <a:cs typeface="+mn-lt"/>
              </a:rPr>
              <a:t> SELECT AVG(PAYLOAD_MASS__KG_)</a:t>
            </a:r>
            <a:endParaRPr lang="en-US" sz="2400" dirty="0">
              <a:latin typeface="Abadi"/>
              <a:ea typeface="+mn-lt"/>
              <a:cs typeface="+mn-lt"/>
            </a:endParaRPr>
          </a:p>
          <a:p>
            <a:pPr marL="0" indent="0" algn="ctr">
              <a:buNone/>
            </a:pPr>
            <a:r>
              <a:rPr lang="en-US" sz="2400">
                <a:latin typeface="Abadi"/>
                <a:ea typeface="+mn-lt"/>
                <a:cs typeface="+mn-lt"/>
              </a:rPr>
              <a:t>FROM SPACEXTABLE</a:t>
            </a:r>
            <a:endParaRPr lang="en-US" sz="2400" dirty="0">
              <a:latin typeface="Abadi"/>
              <a:ea typeface="+mn-lt"/>
              <a:cs typeface="+mn-lt"/>
            </a:endParaRPr>
          </a:p>
          <a:p>
            <a:pPr marL="0" indent="0" algn="ctr">
              <a:buNone/>
            </a:pPr>
            <a:r>
              <a:rPr lang="en-US" sz="2400">
                <a:latin typeface="Abadi"/>
                <a:ea typeface="+mn-lt"/>
                <a:cs typeface="+mn-lt"/>
              </a:rPr>
              <a:t>WHERE </a:t>
            </a:r>
            <a:r>
              <a:rPr lang="en-US" sz="2400" err="1">
                <a:latin typeface="Abadi"/>
                <a:ea typeface="+mn-lt"/>
                <a:cs typeface="+mn-lt"/>
              </a:rPr>
              <a:t>Booster_Version</a:t>
            </a:r>
            <a:r>
              <a:rPr lang="en-US" sz="2400" dirty="0">
                <a:latin typeface="Abadi"/>
                <a:ea typeface="+mn-lt"/>
                <a:cs typeface="+mn-lt"/>
              </a:rPr>
              <a:t> = 'F9 v1.1';</a:t>
            </a:r>
            <a:endParaRPr lang="en-US" sz="2400" dirty="0">
              <a:latin typeface="Abadi"/>
              <a:ea typeface="Calibri" panose="020F0502020204030204"/>
              <a:cs typeface="Calibri" panose="020F0502020204030204"/>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2D3B53B9-0548-1793-31BA-0DBE816944FA}"/>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97BFCB8-25BF-B0E8-2FD9-3BC6C6C75F2A}"/>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863065D2-0DD5-192D-08A4-F9EFC03D093D}"/>
              </a:ext>
            </a:extLst>
          </p:cNvPr>
          <p:cNvSpPr>
            <a:spLocks noGrp="1"/>
          </p:cNvSpPr>
          <p:nvPr>
            <p:ph sz="half" idx="4294967295"/>
          </p:nvPr>
        </p:nvSpPr>
        <p:spPr>
          <a:xfrm>
            <a:off x="770011" y="1859522"/>
            <a:ext cx="1051560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All files used to make this presentation are stored here: </a:t>
            </a:r>
            <a:r>
              <a:rPr lang="en-US" sz="2200" u="sng" dirty="0">
                <a:solidFill>
                  <a:srgbClr val="1C7DDB"/>
                </a:solidFill>
                <a:latin typeface="Abadi"/>
                <a:ea typeface="+mn-lt"/>
                <a:cs typeface="+mn-lt"/>
                <a:hlinkClick r:id="rId4"/>
              </a:rPr>
              <a:t>https://github.com/AValdavida/Test-Repo</a:t>
            </a:r>
            <a:endParaRPr lang="en-US" sz="2200" u="sng">
              <a:solidFill>
                <a:srgbClr val="1C7DDB"/>
              </a:solidFill>
              <a:latin typeface="Abadi"/>
              <a:ea typeface="+mn-lt"/>
              <a:cs typeface="+mn-lt"/>
            </a:endParaRPr>
          </a:p>
          <a:p>
            <a:pPr>
              <a:lnSpc>
                <a:spcPct val="100000"/>
              </a:lnSpc>
              <a:spcBef>
                <a:spcPts val="1400"/>
              </a:spcBef>
            </a:pPr>
            <a:r>
              <a:rPr lang="en-US" sz="2200" dirty="0">
                <a:latin typeface="Abadi"/>
                <a:ea typeface="+mn-lt"/>
                <a:cs typeface="+mn-lt"/>
              </a:rPr>
              <a:t>Machine learning has been used to determine which model is best for data prediction.</a:t>
            </a:r>
          </a:p>
          <a:p>
            <a:pPr>
              <a:lnSpc>
                <a:spcPct val="100000"/>
              </a:lnSpc>
              <a:spcBef>
                <a:spcPts val="1400"/>
              </a:spcBef>
            </a:pPr>
            <a:r>
              <a:rPr lang="en-US" sz="2200" dirty="0">
                <a:latin typeface="Abadi"/>
                <a:ea typeface="+mn-lt"/>
                <a:cs typeface="+mn-lt"/>
              </a:rPr>
              <a:t>A sample/summary of the code (python) used in the ML analysis process is shown below:</a:t>
            </a:r>
          </a:p>
          <a:p>
            <a:pPr lvl="1">
              <a:buFont typeface="Courier New" panose="020B0604020202020204" pitchFamily="34" charset="0"/>
              <a:buChar char="o"/>
            </a:pPr>
            <a:r>
              <a:rPr lang="en-US" sz="1800" dirty="0">
                <a:latin typeface="Abadi"/>
                <a:ea typeface="+mn-lt"/>
                <a:cs typeface="+mn-lt"/>
              </a:rPr>
              <a:t>from </a:t>
            </a:r>
            <a:r>
              <a:rPr lang="en-US" sz="1800" dirty="0" err="1">
                <a:latin typeface="Abadi"/>
                <a:ea typeface="+mn-lt"/>
                <a:cs typeface="+mn-lt"/>
              </a:rPr>
              <a:t>sklearn.ensemble</a:t>
            </a:r>
            <a:r>
              <a:rPr lang="en-US" sz="1800" dirty="0">
                <a:latin typeface="Abadi"/>
                <a:ea typeface="+mn-lt"/>
                <a:cs typeface="+mn-lt"/>
              </a:rPr>
              <a:t> import </a:t>
            </a:r>
            <a:r>
              <a:rPr lang="en-US" sz="1800" dirty="0" err="1">
                <a:latin typeface="Abadi"/>
                <a:ea typeface="+mn-lt"/>
                <a:cs typeface="+mn-lt"/>
              </a:rPr>
              <a:t>DecisionTreeClassifier</a:t>
            </a:r>
            <a:r>
              <a:rPr lang="en-US" sz="1800" dirty="0">
                <a:latin typeface="Abadi"/>
                <a:ea typeface="+mn-lt"/>
                <a:cs typeface="+mn-lt"/>
              </a:rPr>
              <a:t> </a:t>
            </a:r>
            <a:endParaRPr lang="en-US">
              <a:latin typeface="Abadi"/>
              <a:ea typeface="+mn-lt"/>
              <a:cs typeface="+mn-lt"/>
            </a:endParaRPr>
          </a:p>
          <a:p>
            <a:pPr lvl="1">
              <a:buFont typeface="Courier New" panose="020B0604020202020204" pitchFamily="34" charset="0"/>
              <a:buChar char="o"/>
            </a:pPr>
            <a:r>
              <a:rPr lang="en-US" sz="1800" dirty="0">
                <a:latin typeface="Abadi"/>
                <a:ea typeface="+mn-lt"/>
                <a:cs typeface="+mn-lt"/>
              </a:rPr>
              <a:t>from </a:t>
            </a:r>
            <a:r>
              <a:rPr lang="en-US" sz="1800" dirty="0" err="1">
                <a:latin typeface="Abadi"/>
                <a:ea typeface="+mn-lt"/>
                <a:cs typeface="+mn-lt"/>
              </a:rPr>
              <a:t>sklearn.model_selection</a:t>
            </a:r>
            <a:r>
              <a:rPr lang="en-US" sz="1800" dirty="0">
                <a:latin typeface="Abadi"/>
                <a:ea typeface="+mn-lt"/>
                <a:cs typeface="+mn-lt"/>
              </a:rPr>
              <a:t> import </a:t>
            </a:r>
            <a:r>
              <a:rPr lang="en-US" sz="1800" dirty="0" err="1">
                <a:latin typeface="Abadi"/>
                <a:ea typeface="+mn-lt"/>
                <a:cs typeface="+mn-lt"/>
              </a:rPr>
              <a:t>train_test_split</a:t>
            </a:r>
            <a:r>
              <a:rPr lang="en-US" sz="1800" dirty="0">
                <a:latin typeface="Abadi"/>
                <a:ea typeface="+mn-lt"/>
                <a:cs typeface="+mn-lt"/>
              </a:rPr>
              <a:t> </a:t>
            </a:r>
            <a:endParaRPr lang="en-US">
              <a:latin typeface="Abadi"/>
              <a:ea typeface="+mn-lt"/>
              <a:cs typeface="+mn-lt"/>
            </a:endParaRPr>
          </a:p>
          <a:p>
            <a:pPr lvl="1">
              <a:buFont typeface="Courier New" panose="020B0604020202020204" pitchFamily="34" charset="0"/>
              <a:buChar char="o"/>
            </a:pPr>
            <a:r>
              <a:rPr lang="en-US" sz="1800" dirty="0" err="1">
                <a:latin typeface="Abadi"/>
                <a:ea typeface="+mn-lt"/>
                <a:cs typeface="+mn-lt"/>
              </a:rPr>
              <a:t>X_train</a:t>
            </a:r>
            <a:r>
              <a:rPr lang="en-US" sz="1800" dirty="0">
                <a:latin typeface="Abadi"/>
                <a:ea typeface="+mn-lt"/>
                <a:cs typeface="+mn-lt"/>
              </a:rPr>
              <a:t>, </a:t>
            </a:r>
            <a:r>
              <a:rPr lang="en-US" sz="1800" dirty="0" err="1">
                <a:latin typeface="Abadi"/>
                <a:ea typeface="+mn-lt"/>
                <a:cs typeface="+mn-lt"/>
              </a:rPr>
              <a:t>X_test</a:t>
            </a:r>
            <a:r>
              <a:rPr lang="en-US" sz="1800" dirty="0">
                <a:latin typeface="Abadi"/>
                <a:ea typeface="+mn-lt"/>
                <a:cs typeface="+mn-lt"/>
              </a:rPr>
              <a:t>, </a:t>
            </a:r>
            <a:r>
              <a:rPr lang="en-US" sz="1800" dirty="0" err="1">
                <a:latin typeface="Abadi"/>
                <a:ea typeface="+mn-lt"/>
                <a:cs typeface="+mn-lt"/>
              </a:rPr>
              <a:t>y_train</a:t>
            </a:r>
            <a:r>
              <a:rPr lang="en-US" sz="1800" dirty="0">
                <a:latin typeface="Abadi"/>
                <a:ea typeface="+mn-lt"/>
                <a:cs typeface="+mn-lt"/>
              </a:rPr>
              <a:t>, </a:t>
            </a:r>
            <a:r>
              <a:rPr lang="en-US" sz="1800" dirty="0" err="1">
                <a:latin typeface="Abadi"/>
                <a:ea typeface="+mn-lt"/>
                <a:cs typeface="+mn-lt"/>
              </a:rPr>
              <a:t>y_test</a:t>
            </a:r>
            <a:r>
              <a:rPr lang="en-US" sz="1800" dirty="0">
                <a:latin typeface="Abadi"/>
                <a:ea typeface="+mn-lt"/>
                <a:cs typeface="+mn-lt"/>
              </a:rPr>
              <a:t> = </a:t>
            </a:r>
            <a:r>
              <a:rPr lang="en-US" sz="1800" dirty="0" err="1">
                <a:latin typeface="Abadi"/>
                <a:ea typeface="+mn-lt"/>
                <a:cs typeface="+mn-lt"/>
              </a:rPr>
              <a:t>train_test_split</a:t>
            </a:r>
            <a:r>
              <a:rPr lang="en-US" sz="1800" dirty="0">
                <a:latin typeface="Abadi"/>
                <a:ea typeface="+mn-lt"/>
                <a:cs typeface="+mn-lt"/>
              </a:rPr>
              <a:t>(X, y, </a:t>
            </a:r>
            <a:r>
              <a:rPr lang="en-US" sz="1800" dirty="0" err="1">
                <a:latin typeface="Abadi"/>
                <a:ea typeface="+mn-lt"/>
                <a:cs typeface="+mn-lt"/>
              </a:rPr>
              <a:t>test_size</a:t>
            </a:r>
            <a:r>
              <a:rPr lang="en-US" sz="1800" dirty="0">
                <a:latin typeface="Abadi"/>
                <a:ea typeface="+mn-lt"/>
                <a:cs typeface="+mn-lt"/>
              </a:rPr>
              <a:t>=0.2)</a:t>
            </a:r>
            <a:endParaRPr lang="en-US" dirty="0">
              <a:latin typeface="Abadi"/>
              <a:ea typeface="+mn-lt"/>
              <a:cs typeface="+mn-lt"/>
            </a:endParaRPr>
          </a:p>
          <a:p>
            <a:pPr lvl="1">
              <a:buFont typeface="Courier New" panose="020B0604020202020204" pitchFamily="34" charset="0"/>
              <a:buChar char="o"/>
            </a:pPr>
            <a:r>
              <a:rPr lang="en-US" sz="1800" dirty="0">
                <a:latin typeface="Abadi"/>
                <a:ea typeface="+mn-lt"/>
                <a:cs typeface="+mn-lt"/>
              </a:rPr>
              <a:t>dt = </a:t>
            </a:r>
            <a:r>
              <a:rPr lang="en-US" sz="1800" dirty="0" err="1">
                <a:latin typeface="Abadi"/>
                <a:ea typeface="+mn-lt"/>
                <a:cs typeface="+mn-lt"/>
              </a:rPr>
              <a:t>DecisionTreeClassifier</a:t>
            </a:r>
            <a:r>
              <a:rPr lang="en-US" sz="1800" dirty="0">
                <a:latin typeface="Abadi"/>
                <a:ea typeface="+mn-lt"/>
                <a:cs typeface="+mn-lt"/>
              </a:rPr>
              <a:t>().fit(</a:t>
            </a:r>
            <a:r>
              <a:rPr lang="en-US" sz="1800" dirty="0" err="1">
                <a:latin typeface="Abadi"/>
                <a:ea typeface="+mn-lt"/>
                <a:cs typeface="+mn-lt"/>
              </a:rPr>
              <a:t>X_train</a:t>
            </a:r>
            <a:r>
              <a:rPr lang="en-US" sz="1800" dirty="0">
                <a:latin typeface="Abadi"/>
                <a:ea typeface="+mn-lt"/>
                <a:cs typeface="+mn-lt"/>
              </a:rPr>
              <a:t>, </a:t>
            </a:r>
            <a:r>
              <a:rPr lang="en-US" sz="1800" dirty="0" err="1">
                <a:latin typeface="Abadi"/>
                <a:ea typeface="+mn-lt"/>
                <a:cs typeface="+mn-lt"/>
              </a:rPr>
              <a:t>y_train</a:t>
            </a:r>
            <a:r>
              <a:rPr lang="en-US" sz="1800" dirty="0">
                <a:latin typeface="Abadi"/>
                <a:ea typeface="+mn-lt"/>
                <a:cs typeface="+mn-lt"/>
              </a:rPr>
              <a:t>)  # Achieved 88% train accuracy</a:t>
            </a:r>
            <a:endParaRPr lang="en-US">
              <a:latin typeface="Abadi"/>
              <a:ea typeface="+mn-lt"/>
              <a:cs typeface="+mn-lt"/>
            </a:endParaRPr>
          </a:p>
          <a:p>
            <a:pPr lvl="1">
              <a:buFont typeface="Courier New" panose="020B0604020202020204" pitchFamily="34" charset="0"/>
              <a:buChar char="o"/>
            </a:pPr>
            <a:r>
              <a:rPr lang="en-US" sz="1800" dirty="0">
                <a:latin typeface="Abadi"/>
                <a:ea typeface="+mn-lt"/>
                <a:cs typeface="+mn-lt"/>
              </a:rPr>
              <a:t>print(</a:t>
            </a:r>
            <a:r>
              <a:rPr lang="en-US" sz="1800" dirty="0" err="1">
                <a:latin typeface="Abadi"/>
                <a:ea typeface="+mn-lt"/>
                <a:cs typeface="+mn-lt"/>
              </a:rPr>
              <a:t>f"Train</a:t>
            </a:r>
            <a:r>
              <a:rPr lang="en-US" sz="1800" dirty="0">
                <a:latin typeface="Abadi"/>
                <a:ea typeface="+mn-lt"/>
                <a:cs typeface="+mn-lt"/>
              </a:rPr>
              <a:t> Acc: {</a:t>
            </a:r>
            <a:r>
              <a:rPr lang="en-US" sz="1800" dirty="0" err="1">
                <a:latin typeface="Abadi"/>
                <a:ea typeface="+mn-lt"/>
                <a:cs typeface="+mn-lt"/>
              </a:rPr>
              <a:t>dt.score</a:t>
            </a:r>
            <a:r>
              <a:rPr lang="en-US" sz="1800" dirty="0">
                <a:latin typeface="Abadi"/>
                <a:ea typeface="+mn-lt"/>
                <a:cs typeface="+mn-lt"/>
              </a:rPr>
              <a:t>(</a:t>
            </a:r>
            <a:r>
              <a:rPr lang="en-US" sz="1800" dirty="0" err="1">
                <a:latin typeface="Abadi"/>
                <a:ea typeface="+mn-lt"/>
                <a:cs typeface="+mn-lt"/>
              </a:rPr>
              <a:t>X_train</a:t>
            </a:r>
            <a:r>
              <a:rPr lang="en-US" sz="1800" dirty="0">
                <a:latin typeface="Abadi"/>
                <a:ea typeface="+mn-lt"/>
                <a:cs typeface="+mn-lt"/>
              </a:rPr>
              <a:t>, </a:t>
            </a:r>
            <a:r>
              <a:rPr lang="en-US" sz="1800" dirty="0" err="1">
                <a:latin typeface="Abadi"/>
                <a:ea typeface="+mn-lt"/>
                <a:cs typeface="+mn-lt"/>
              </a:rPr>
              <a:t>y_train</a:t>
            </a:r>
            <a:r>
              <a:rPr lang="en-US" sz="1800" dirty="0">
                <a:latin typeface="Abadi"/>
                <a:ea typeface="+mn-lt"/>
                <a:cs typeface="+mn-lt"/>
              </a:rPr>
              <a:t>):.2f}, </a:t>
            </a:r>
            <a:endParaRPr lang="en-US">
              <a:latin typeface="Abadi"/>
              <a:ea typeface="+mn-lt"/>
              <a:cs typeface="+mn-lt"/>
            </a:endParaRPr>
          </a:p>
          <a:p>
            <a:pPr lvl="1">
              <a:buFont typeface="Courier New" panose="020B0604020202020204" pitchFamily="34" charset="0"/>
              <a:buChar char="o"/>
            </a:pPr>
            <a:r>
              <a:rPr lang="en-US" sz="1800" dirty="0">
                <a:latin typeface="Abadi"/>
                <a:ea typeface="+mn-lt"/>
                <a:cs typeface="+mn-lt"/>
              </a:rPr>
              <a:t>Test Acc: {</a:t>
            </a:r>
            <a:r>
              <a:rPr lang="en-US" sz="1800" dirty="0" err="1">
                <a:latin typeface="Abadi"/>
                <a:ea typeface="+mn-lt"/>
                <a:cs typeface="+mn-lt"/>
              </a:rPr>
              <a:t>dt.score</a:t>
            </a:r>
            <a:r>
              <a:rPr lang="en-US" sz="1800" dirty="0">
                <a:latin typeface="Abadi"/>
                <a:ea typeface="+mn-lt"/>
                <a:cs typeface="+mn-lt"/>
              </a:rPr>
              <a:t>(</a:t>
            </a:r>
            <a:r>
              <a:rPr lang="en-US" sz="1800" dirty="0" err="1">
                <a:latin typeface="Abadi"/>
                <a:ea typeface="+mn-lt"/>
                <a:cs typeface="+mn-lt"/>
              </a:rPr>
              <a:t>X_test</a:t>
            </a:r>
            <a:r>
              <a:rPr lang="en-US" sz="1800" dirty="0">
                <a:latin typeface="Abadi"/>
                <a:ea typeface="+mn-lt"/>
                <a:cs typeface="+mn-lt"/>
              </a:rPr>
              <a:t>, </a:t>
            </a:r>
            <a:r>
              <a:rPr lang="en-US" sz="1800" dirty="0" err="1">
                <a:latin typeface="Abadi"/>
                <a:ea typeface="+mn-lt"/>
                <a:cs typeface="+mn-lt"/>
              </a:rPr>
              <a:t>y_test</a:t>
            </a:r>
            <a:r>
              <a:rPr lang="en-US" sz="1800" dirty="0">
                <a:latin typeface="Abadi"/>
                <a:ea typeface="+mn-lt"/>
                <a:cs typeface="+mn-lt"/>
              </a:rPr>
              <a:t>):.2f}")</a:t>
            </a:r>
            <a:endParaRPr lang="en-US">
              <a:latin typeface="Calibri" panose="020F0502020204030204"/>
              <a:ea typeface="Calibri" panose="020F0502020204030204"/>
              <a:cs typeface="Calibri" panose="020F0502020204030204"/>
            </a:endParaRPr>
          </a:p>
          <a:p>
            <a:pPr>
              <a:lnSpc>
                <a:spcPct val="100000"/>
              </a:lnSpc>
              <a:spcBef>
                <a:spcPts val="1400"/>
              </a:spcBef>
            </a:pPr>
            <a:endParaRPr lang="en-US" sz="2200" dirty="0">
              <a:latin typeface="Abadi"/>
              <a:ea typeface="Calibri"/>
              <a:cs typeface="Calibri"/>
            </a:endParaRPr>
          </a:p>
        </p:txBody>
      </p:sp>
      <p:sp>
        <p:nvSpPr>
          <p:cNvPr id="11" name="Title 1">
            <a:extLst>
              <a:ext uri="{FF2B5EF4-FFF2-40B4-BE49-F238E27FC236}">
                <a16:creationId xmlns:a16="http://schemas.microsoft.com/office/drawing/2014/main" id="{25F36054-63A7-0548-BEF8-91DA931D3DB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36422862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4642673"/>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3200" dirty="0">
                <a:solidFill>
                  <a:srgbClr val="0B49CB"/>
                </a:solidFill>
                <a:latin typeface="Abadi"/>
              </a:rPr>
              <a:t>Executive Summary</a:t>
            </a:r>
          </a:p>
          <a:p>
            <a:pPr>
              <a:lnSpc>
                <a:spcPct val="120000"/>
              </a:lnSpc>
              <a:spcBef>
                <a:spcPts val="1400"/>
              </a:spcBef>
            </a:pPr>
            <a:r>
              <a:rPr lang="en-US" sz="1400" dirty="0">
                <a:solidFill>
                  <a:schemeClr val="accent3">
                    <a:lumMod val="25000"/>
                  </a:schemeClr>
                </a:solidFill>
                <a:latin typeface="Abadi"/>
                <a:cs typeface="Angsana New"/>
              </a:rPr>
              <a:t>Data collection methodology: Data was collected from SpaceX records and SQL database SPACEXTBL.</a:t>
            </a:r>
          </a:p>
          <a:p>
            <a:pPr lvl="1">
              <a:lnSpc>
                <a:spcPct val="120000"/>
              </a:lnSpc>
              <a:spcBef>
                <a:spcPts val="1400"/>
              </a:spcBef>
            </a:pPr>
            <a:r>
              <a:rPr lang="en-US" sz="1400" dirty="0">
                <a:solidFill>
                  <a:schemeClr val="bg2">
                    <a:lumMod val="50000"/>
                  </a:schemeClr>
                </a:solidFill>
                <a:latin typeface="Abadi"/>
              </a:rPr>
              <a:t>Describe how data was collected </a:t>
            </a:r>
          </a:p>
          <a:p>
            <a:pPr>
              <a:lnSpc>
                <a:spcPct val="120000"/>
              </a:lnSpc>
              <a:spcBef>
                <a:spcPts val="1400"/>
              </a:spcBef>
            </a:pPr>
            <a:r>
              <a:rPr lang="en-US" sz="1400" dirty="0">
                <a:solidFill>
                  <a:schemeClr val="accent3">
                    <a:lumMod val="25000"/>
                  </a:schemeClr>
                </a:solidFill>
                <a:latin typeface="Abadi"/>
              </a:rPr>
              <a:t>Perform data wrangling: Missing values handled and categorical variables one-hot encoded for modeling.</a:t>
            </a:r>
          </a:p>
          <a:p>
            <a:pPr lvl="1">
              <a:lnSpc>
                <a:spcPct val="120000"/>
              </a:lnSpc>
              <a:spcBef>
                <a:spcPts val="1400"/>
              </a:spcBef>
            </a:pPr>
            <a:r>
              <a:rPr lang="en-US" sz="1400" dirty="0">
                <a:solidFill>
                  <a:schemeClr val="bg2">
                    <a:lumMod val="50000"/>
                  </a:schemeClr>
                </a:solidFill>
                <a:latin typeface="Abadi"/>
              </a:rPr>
              <a:t>Describe how data was processed</a:t>
            </a:r>
          </a:p>
          <a:p>
            <a:pPr>
              <a:lnSpc>
                <a:spcPct val="120000"/>
              </a:lnSpc>
              <a:spcBef>
                <a:spcPts val="1400"/>
              </a:spcBef>
            </a:pPr>
            <a:r>
              <a:rPr lang="en-US" sz="1400" dirty="0">
                <a:solidFill>
                  <a:schemeClr val="accent3">
                    <a:lumMod val="25000"/>
                  </a:schemeClr>
                </a:solidFill>
                <a:latin typeface="Abadi"/>
              </a:rPr>
              <a:t>Perform exploratory data analysis (EDA) using visualization and SQL: Used visualizations and SQL queries to understand launch patterns and success factors</a:t>
            </a:r>
          </a:p>
          <a:p>
            <a:pPr>
              <a:lnSpc>
                <a:spcPct val="120000"/>
              </a:lnSpc>
              <a:spcBef>
                <a:spcPts val="1400"/>
              </a:spcBef>
            </a:pPr>
            <a:r>
              <a:rPr lang="en-US" sz="1400" dirty="0">
                <a:solidFill>
                  <a:schemeClr val="accent3">
                    <a:lumMod val="25000"/>
                  </a:schemeClr>
                </a:solidFill>
                <a:latin typeface="Abadi"/>
              </a:rPr>
              <a:t>Perform interactive visual analytics using Folium and </a:t>
            </a:r>
            <a:r>
              <a:rPr lang="en-US" sz="1400" dirty="0" err="1">
                <a:solidFill>
                  <a:schemeClr val="accent3">
                    <a:lumMod val="25000"/>
                  </a:schemeClr>
                </a:solidFill>
                <a:latin typeface="Abadi"/>
              </a:rPr>
              <a:t>Plotly</a:t>
            </a:r>
            <a:r>
              <a:rPr lang="en-US" sz="1400" dirty="0">
                <a:solidFill>
                  <a:schemeClr val="accent3">
                    <a:lumMod val="25000"/>
                  </a:schemeClr>
                </a:solidFill>
                <a:latin typeface="Abadi"/>
              </a:rPr>
              <a:t> Dash: Created Folium maps showing launch sites and success markers by location.</a:t>
            </a:r>
          </a:p>
          <a:p>
            <a:pPr>
              <a:lnSpc>
                <a:spcPct val="120000"/>
              </a:lnSpc>
              <a:spcBef>
                <a:spcPts val="1400"/>
              </a:spcBef>
            </a:pPr>
            <a:r>
              <a:rPr lang="en-US" sz="1400" dirty="0">
                <a:solidFill>
                  <a:schemeClr val="accent3">
                    <a:lumMod val="25000"/>
                  </a:schemeClr>
                </a:solidFill>
                <a:latin typeface="Abadi"/>
              </a:rPr>
              <a:t>Perform predictive analysis using classification models: Built and tuned Logistic Regression, SVM, KNN, and Decision Tree classifiers.</a:t>
            </a:r>
          </a:p>
          <a:p>
            <a:pPr lvl="1">
              <a:lnSpc>
                <a:spcPct val="120000"/>
              </a:lnSpc>
              <a:spcBef>
                <a:spcPts val="1400"/>
              </a:spcBef>
            </a:pPr>
            <a:r>
              <a:rPr lang="en-US" sz="14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lIns="91440" tIns="45720" rIns="91440" bIns="45720" anchor="t"/>
          <a:lstStyle/>
          <a:p>
            <a:r>
              <a:rPr lang="en-US" sz="2200" dirty="0">
                <a:solidFill>
                  <a:schemeClr val="accent3">
                    <a:lumMod val="25000"/>
                  </a:schemeClr>
                </a:solidFill>
                <a:latin typeface="Abadi"/>
                <a:ea typeface="+mn-lt"/>
                <a:cs typeface="+mn-lt"/>
              </a:rPr>
              <a:t>Two main sources were used: a CSV dataset with Falcon 9 launch records and the SPACEXTBL SQL database containing detailed mission information.</a:t>
            </a:r>
          </a:p>
          <a:p>
            <a:endParaRPr lang="en-US" sz="2200" dirty="0">
              <a:solidFill>
                <a:schemeClr val="accent3">
                  <a:lumMod val="25000"/>
                </a:schemeClr>
              </a:solidFill>
              <a:latin typeface="Abadi"/>
              <a:ea typeface="+mn-lt"/>
              <a:cs typeface="+mn-lt"/>
            </a:endParaRPr>
          </a:p>
          <a:p>
            <a:r>
              <a:rPr lang="en-US" sz="2200" dirty="0">
                <a:solidFill>
                  <a:schemeClr val="accent3">
                    <a:lumMod val="25000"/>
                  </a:schemeClr>
                </a:solidFill>
                <a:latin typeface="Abadi"/>
                <a:ea typeface="+mn-lt"/>
                <a:cs typeface="+mn-lt"/>
              </a:rPr>
              <a:t>The process followed these steps:</a:t>
            </a:r>
            <a:endParaRPr lang="en-US" sz="2200">
              <a:solidFill>
                <a:schemeClr val="accent3">
                  <a:lumMod val="25000"/>
                </a:schemeClr>
              </a:solidFill>
              <a:latin typeface="Abadi"/>
              <a:ea typeface="Calibri"/>
              <a:cs typeface="Calibri"/>
            </a:endParaRPr>
          </a:p>
          <a:p>
            <a:pPr lvl="1">
              <a:buFont typeface="Courier New" panose="020B0604020202020204" pitchFamily="34" charset="0"/>
              <a:buChar char="o"/>
            </a:pPr>
            <a:r>
              <a:rPr lang="en-US" sz="2200">
                <a:solidFill>
                  <a:schemeClr val="accent3">
                    <a:lumMod val="25000"/>
                  </a:schemeClr>
                </a:solidFill>
                <a:latin typeface="Abadi"/>
                <a:ea typeface="+mn-lt"/>
                <a:cs typeface="+mn-lt"/>
              </a:rPr>
              <a:t>Connected to SQLite database → Loaded SPACEXTBL table</a:t>
            </a:r>
            <a:endParaRPr lang="en-US" sz="2200">
              <a:solidFill>
                <a:schemeClr val="accent3">
                  <a:lumMod val="25000"/>
                </a:schemeClr>
              </a:solidFill>
              <a:latin typeface="Abadi"/>
              <a:ea typeface="Calibri"/>
              <a:cs typeface="Calibri"/>
            </a:endParaRPr>
          </a:p>
          <a:p>
            <a:pPr lvl="1">
              <a:buFont typeface="Courier New" panose="020B0604020202020204" pitchFamily="34" charset="0"/>
              <a:buChar char="o"/>
            </a:pPr>
            <a:r>
              <a:rPr lang="en-US" sz="2200" dirty="0">
                <a:solidFill>
                  <a:schemeClr val="accent3">
                    <a:lumMod val="25000"/>
                  </a:schemeClr>
                </a:solidFill>
                <a:latin typeface="Abadi"/>
                <a:ea typeface="+mn-lt"/>
                <a:cs typeface="+mn-lt"/>
              </a:rPr>
              <a:t>Queried launch sites, mission outcomes, and payload data</a:t>
            </a:r>
          </a:p>
          <a:p>
            <a:pPr lvl="1">
              <a:buFont typeface="Courier New" panose="020B0604020202020204" pitchFamily="34" charset="0"/>
              <a:buChar char="o"/>
            </a:pPr>
            <a:r>
              <a:rPr lang="en-US" sz="2200">
                <a:solidFill>
                  <a:schemeClr val="accent3">
                    <a:lumMod val="25000"/>
                  </a:schemeClr>
                </a:solidFill>
                <a:latin typeface="Abadi"/>
                <a:ea typeface="+mn-lt"/>
                <a:cs typeface="+mn-lt"/>
              </a:rPr>
              <a:t>Imported CSV with flight details → Merged datasets</a:t>
            </a:r>
            <a:endParaRPr lang="en-US" sz="2200" dirty="0">
              <a:solidFill>
                <a:schemeClr val="accent3">
                  <a:lumMod val="25000"/>
                </a:schemeClr>
              </a:solidFill>
              <a:latin typeface="Abadi"/>
              <a:ea typeface="+mn-lt"/>
              <a:cs typeface="+mn-lt"/>
            </a:endParaRPr>
          </a:p>
          <a:p>
            <a:pPr lvl="1">
              <a:buFont typeface="Courier New" panose="020B0604020202020204" pitchFamily="34" charset="0"/>
              <a:buChar char="o"/>
            </a:pPr>
            <a:r>
              <a:rPr lang="en-US" sz="2200" dirty="0">
                <a:solidFill>
                  <a:schemeClr val="accent3">
                    <a:lumMod val="25000"/>
                  </a:schemeClr>
                </a:solidFill>
                <a:latin typeface="Abadi"/>
                <a:ea typeface="+mn-lt"/>
                <a:cs typeface="+mn-lt"/>
              </a:rPr>
              <a:t>Exported to pandas </a:t>
            </a:r>
            <a:r>
              <a:rPr lang="en-US" sz="2200" err="1">
                <a:solidFill>
                  <a:schemeClr val="accent3">
                    <a:lumMod val="25000"/>
                  </a:schemeClr>
                </a:solidFill>
                <a:latin typeface="Abadi"/>
                <a:ea typeface="+mn-lt"/>
                <a:cs typeface="+mn-lt"/>
              </a:rPr>
              <a:t>DataFrame</a:t>
            </a:r>
            <a:r>
              <a:rPr lang="en-US" sz="2200" dirty="0">
                <a:solidFill>
                  <a:schemeClr val="accent3">
                    <a:lumMod val="25000"/>
                  </a:schemeClr>
                </a:solidFill>
                <a:latin typeface="Abadi"/>
                <a:ea typeface="+mn-lt"/>
                <a:cs typeface="+mn-lt"/>
              </a:rPr>
              <a:t> for analysis"</a:t>
            </a:r>
            <a:endParaRPr lang="en-US" sz="2200">
              <a:solidFill>
                <a:schemeClr val="accent3">
                  <a:lumMod val="25000"/>
                </a:schemeClr>
              </a:solidFill>
              <a:latin typeface="Abadi"/>
              <a:ea typeface="Calibri"/>
              <a:cs typeface="Calibri"/>
            </a:endParaRPr>
          </a:p>
          <a:p>
            <a:pPr marL="0" indent="0">
              <a:buNone/>
            </a:pPr>
            <a:endParaRPr lang="en-US" sz="2200" dirty="0">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a typeface="Calibri" panose="020F0502020204030204"/>
              <a:cs typeface="Calibri" panose="020F0502020204030204"/>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r>
              <a:rPr lang="en-US" dirty="0">
                <a:latin typeface="Abadi"/>
                <a:ea typeface="+mn-lt"/>
                <a:cs typeface="+mn-lt"/>
              </a:rPr>
              <a:t>SQLite DB (SPACEXTBL) → SQL Query (</a:t>
            </a:r>
            <a:r>
              <a:rPr lang="en-US" err="1">
                <a:latin typeface="Abadi"/>
                <a:ea typeface="+mn-lt"/>
                <a:cs typeface="+mn-lt"/>
              </a:rPr>
              <a:t>pandas.read_sql</a:t>
            </a:r>
            <a:r>
              <a:rPr lang="en-US" dirty="0">
                <a:latin typeface="Abadi"/>
                <a:ea typeface="+mn-lt"/>
                <a:cs typeface="+mn-lt"/>
              </a:rPr>
              <a:t>) → </a:t>
            </a:r>
            <a:r>
              <a:rPr lang="en-US" err="1">
                <a:latin typeface="Abadi"/>
                <a:ea typeface="+mn-lt"/>
                <a:cs typeface="+mn-lt"/>
              </a:rPr>
              <a:t>DataFrame</a:t>
            </a:r>
            <a:r>
              <a:rPr lang="en-US" dirty="0">
                <a:latin typeface="Abadi"/>
                <a:ea typeface="+mn-lt"/>
                <a:cs typeface="+mn-lt"/>
              </a:rPr>
              <a:t> launches</a:t>
            </a:r>
            <a:endParaRPr lang="en-US">
              <a:latin typeface="Abadi"/>
              <a:ea typeface="Calibri"/>
              <a:cs typeface="Calibri"/>
            </a:endParaRPr>
          </a:p>
          <a:p>
            <a:pPr>
              <a:buNone/>
            </a:pPr>
            <a:r>
              <a:rPr lang="en-US" dirty="0">
                <a:latin typeface="Abadi"/>
                <a:ea typeface="+mn-lt"/>
                <a:cs typeface="+mn-lt"/>
              </a:rPr>
              <a:t>                    ↓</a:t>
            </a:r>
            <a:endParaRPr lang="en-US" dirty="0">
              <a:latin typeface="Abadi"/>
            </a:endParaRPr>
          </a:p>
          <a:p>
            <a:pPr>
              <a:buNone/>
            </a:pPr>
            <a:r>
              <a:rPr lang="en-US" dirty="0">
                <a:latin typeface="Abadi"/>
                <a:ea typeface="+mn-lt"/>
                <a:cs typeface="+mn-lt"/>
              </a:rPr>
              <a:t>              CSV Falcon9 → </a:t>
            </a:r>
            <a:r>
              <a:rPr lang="en-US" err="1">
                <a:latin typeface="Abadi"/>
                <a:ea typeface="+mn-lt"/>
                <a:cs typeface="+mn-lt"/>
              </a:rPr>
              <a:t>pd.merge</a:t>
            </a:r>
            <a:r>
              <a:rPr lang="en-US" dirty="0">
                <a:latin typeface="Abadi"/>
                <a:ea typeface="+mn-lt"/>
                <a:cs typeface="+mn-lt"/>
              </a:rPr>
              <a:t>() → Final Dataset</a:t>
            </a:r>
            <a:endParaRPr lang="en-US" dirty="0">
              <a:latin typeface="Abadi"/>
            </a:endParaRPr>
          </a:p>
          <a:p>
            <a:pPr marL="0" indent="0">
              <a:buNone/>
            </a:pPr>
            <a:endParaRPr lang="en-US" dirty="0">
              <a:ea typeface="Calibri"/>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r>
              <a:rPr lang="en-US" sz="2000" dirty="0">
                <a:solidFill>
                  <a:schemeClr val="accent3">
                    <a:lumMod val="25000"/>
                  </a:schemeClr>
                </a:solidFill>
                <a:latin typeface="Abadi"/>
                <a:ea typeface="+mn-lt"/>
                <a:cs typeface="+mn-lt"/>
              </a:rPr>
              <a:t>After the general data collection overview, here are the specific SpaceX API calls used. I connected to the SPACEXTBL SQLite database via Python, queried key tables for mission details, and merged them with the Falcon 9 CSV dataset. The flowchart shows the exact process: database query to </a:t>
            </a:r>
            <a:r>
              <a:rPr lang="en-US" sz="2000" dirty="0" err="1">
                <a:solidFill>
                  <a:schemeClr val="accent3">
                    <a:lumMod val="25000"/>
                  </a:schemeClr>
                </a:solidFill>
                <a:latin typeface="Abadi"/>
                <a:ea typeface="+mn-lt"/>
                <a:cs typeface="+mn-lt"/>
              </a:rPr>
              <a:t>DataFrame</a:t>
            </a:r>
            <a:r>
              <a:rPr lang="en-US" sz="2000" dirty="0">
                <a:solidFill>
                  <a:schemeClr val="accent3">
                    <a:lumMod val="25000"/>
                  </a:schemeClr>
                </a:solidFill>
                <a:latin typeface="Abadi"/>
                <a:ea typeface="+mn-lt"/>
                <a:cs typeface="+mn-lt"/>
              </a:rPr>
              <a:t>, then merge. Full code and outputs are in this GitHub notebook for peer review: </a:t>
            </a:r>
            <a:r>
              <a:rPr lang="en-US" sz="2000" u="sng" dirty="0">
                <a:solidFill>
                  <a:srgbClr val="1C7DDB"/>
                </a:solidFill>
                <a:latin typeface="Abadi"/>
                <a:ea typeface="+mn-lt"/>
                <a:cs typeface="+mn-lt"/>
              </a:rPr>
              <a:t>https://github.com/AValdavida/Test-Repo/blob/main/jupyter-labs-spacex-data-collection-api.ipynb</a:t>
            </a:r>
            <a:endParaRPr lang="en-US" sz="2000" u="sng" dirty="0">
              <a:solidFill>
                <a:srgbClr val="1C7DDB"/>
              </a:solidFill>
              <a:latin typeface="Abadi"/>
              <a:ea typeface="Calibri" panose="020F0502020204030204"/>
              <a:cs typeface="Calibri" panose="020F0502020204030204"/>
            </a:endParaRP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1800" dirty="0">
                <a:solidFill>
                  <a:schemeClr val="accent3">
                    <a:lumMod val="25000"/>
                  </a:schemeClr>
                </a:solidFill>
                <a:latin typeface="Abadi"/>
                <a:ea typeface="+mn-lt"/>
                <a:cs typeface="+mn-lt"/>
              </a:rPr>
              <a:t>Complementing the API data, I scraped additional real-time launch information from reliable sources. Used </a:t>
            </a:r>
            <a:r>
              <a:rPr lang="en-US" sz="1800" err="1">
                <a:solidFill>
                  <a:schemeClr val="accent3">
                    <a:lumMod val="25000"/>
                  </a:schemeClr>
                </a:solidFill>
                <a:latin typeface="Abadi"/>
                <a:ea typeface="+mn-lt"/>
                <a:cs typeface="+mn-lt"/>
              </a:rPr>
              <a:t>requests.get</a:t>
            </a:r>
            <a:r>
              <a:rPr lang="en-US" sz="1800" dirty="0">
                <a:solidFill>
                  <a:schemeClr val="accent3">
                    <a:lumMod val="25000"/>
                  </a:schemeClr>
                </a:solidFill>
                <a:latin typeface="Abadi"/>
                <a:ea typeface="+mn-lt"/>
                <a:cs typeface="+mn-lt"/>
              </a:rPr>
              <a:t>() on Wikipedia Falcon 9 page → </a:t>
            </a:r>
            <a:r>
              <a:rPr lang="en-US" sz="1800" err="1">
                <a:solidFill>
                  <a:schemeClr val="accent3">
                    <a:lumMod val="25000"/>
                  </a:schemeClr>
                </a:solidFill>
                <a:latin typeface="Abadi"/>
                <a:ea typeface="+mn-lt"/>
                <a:cs typeface="+mn-lt"/>
              </a:rPr>
              <a:t>BeautifulSoup</a:t>
            </a:r>
            <a:r>
              <a:rPr lang="en-US" sz="1800" dirty="0">
                <a:solidFill>
                  <a:schemeClr val="accent3">
                    <a:lumMod val="25000"/>
                  </a:schemeClr>
                </a:solidFill>
                <a:latin typeface="Abadi"/>
                <a:ea typeface="+mn-lt"/>
                <a:cs typeface="+mn-lt"/>
              </a:rPr>
              <a:t> parsed HTML tables → Extracted launch dates, status, and outcomes → Appended to main dataset</a:t>
            </a:r>
            <a:endParaRPr lang="en-US" sz="1800" dirty="0">
              <a:solidFill>
                <a:schemeClr val="accent3">
                  <a:lumMod val="25000"/>
                </a:schemeClr>
              </a:solidFill>
              <a:latin typeface="Abadi"/>
              <a:ea typeface="Calibri"/>
              <a:cs typeface="Calibri"/>
            </a:endParaRPr>
          </a:p>
          <a:p>
            <a:pPr>
              <a:lnSpc>
                <a:spcPct val="100000"/>
              </a:lnSpc>
              <a:spcBef>
                <a:spcPts val="1400"/>
              </a:spcBef>
            </a:pPr>
            <a:r>
              <a:rPr lang="en-US" sz="1800" u="sng" dirty="0">
                <a:solidFill>
                  <a:srgbClr val="1C7DDB"/>
                </a:solidFill>
                <a:latin typeface="Abadi"/>
                <a:ea typeface="+mn-lt"/>
                <a:cs typeface="+mn-lt"/>
              </a:rPr>
              <a:t>https://github.com/AValdavida/Test-Repo/blob/main/jupyter-labs-webscraping.ipynb</a:t>
            </a:r>
            <a:endParaRPr lang="en-US" sz="1800">
              <a:solidFill>
                <a:srgbClr val="1C7DDB"/>
              </a:solidFill>
              <a:latin typeface="Abadi"/>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a:buNone/>
            </a:pPr>
            <a:r>
              <a:rPr lang="en-US" sz="2200" dirty="0">
                <a:latin typeface="Abadi"/>
                <a:ea typeface="+mn-lt"/>
                <a:cs typeface="+mn-lt"/>
              </a:rPr>
              <a:t>Wikipedia/SpaceX.com → </a:t>
            </a:r>
            <a:r>
              <a:rPr lang="en-US" sz="2200" err="1">
                <a:latin typeface="Abadi"/>
                <a:ea typeface="+mn-lt"/>
                <a:cs typeface="+mn-lt"/>
              </a:rPr>
              <a:t>requests.get</a:t>
            </a:r>
            <a:r>
              <a:rPr lang="en-US" sz="2200" dirty="0">
                <a:latin typeface="Abadi"/>
                <a:ea typeface="+mn-lt"/>
                <a:cs typeface="+mn-lt"/>
              </a:rPr>
              <a:t>() → </a:t>
            </a:r>
            <a:r>
              <a:rPr lang="en-US" sz="2200" err="1">
                <a:latin typeface="Abadi"/>
                <a:ea typeface="+mn-lt"/>
                <a:cs typeface="+mn-lt"/>
              </a:rPr>
              <a:t>BeautifulSoup</a:t>
            </a:r>
            <a:r>
              <a:rPr lang="en-US" sz="2200" dirty="0">
                <a:latin typeface="Abadi"/>
                <a:ea typeface="+mn-lt"/>
                <a:cs typeface="+mn-lt"/>
              </a:rPr>
              <a:t> </a:t>
            </a:r>
            <a:endParaRPr lang="en-US" dirty="0">
              <a:latin typeface="Abadi"/>
            </a:endParaRPr>
          </a:p>
          <a:p>
            <a:pPr>
              <a:buNone/>
            </a:pPr>
            <a:r>
              <a:rPr lang="en-US" sz="2200" dirty="0">
                <a:latin typeface="Abadi"/>
                <a:ea typeface="+mn-lt"/>
                <a:cs typeface="+mn-lt"/>
              </a:rPr>
              <a:t>                    ↓</a:t>
            </a:r>
            <a:endParaRPr lang="en-US">
              <a:latin typeface="Abadi"/>
            </a:endParaRPr>
          </a:p>
          <a:p>
            <a:pPr>
              <a:buNone/>
            </a:pPr>
            <a:r>
              <a:rPr lang="en-US" sz="2200" dirty="0">
                <a:latin typeface="Abadi"/>
                <a:ea typeface="+mn-lt"/>
                <a:cs typeface="+mn-lt"/>
              </a:rPr>
              <a:t>              Extract: date/outcome → CSV append</a:t>
            </a:r>
            <a:endParaRPr lang="en-US">
              <a:latin typeface="Abadi"/>
            </a:endParaRPr>
          </a:p>
          <a:p>
            <a:pPr marL="0" indent="0">
              <a:buNone/>
            </a:pPr>
            <a:endParaRPr lang="en-US" sz="2200" dirty="0">
              <a:solidFill>
                <a:srgbClr val="1C7DDB"/>
              </a:solidFill>
              <a:latin typeface="Abadi"/>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Widescreen</PresentationFormat>
  <Paragraphs>234</Paragraphs>
  <Slides>49</Slides>
  <Notes>5</Notes>
  <HiddenSlides>0</HiddenSlides>
  <MMClips>0</MMClip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Success Rate vs. Orbit Type </vt:lpstr>
      <vt:lpstr>PowerPoint Presentation</vt:lpstr>
      <vt:lpstr>PowerPoint Presentation</vt:lpstr>
      <vt:lpstr>Launch Success Yearly Trend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949</cp:revision>
  <dcterms:created xsi:type="dcterms:W3CDTF">2021-04-29T18:58:34Z</dcterms:created>
  <dcterms:modified xsi:type="dcterms:W3CDTF">2026-01-16T20:24:41Z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